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  <p:sldMasterId id="2147483726" r:id="rId2"/>
    <p:sldMasterId id="2147483707" r:id="rId3"/>
  </p:sldMasterIdLst>
  <p:notesMasterIdLst>
    <p:notesMasterId r:id="rId24"/>
  </p:notesMasterIdLst>
  <p:handoutMasterIdLst>
    <p:handoutMasterId r:id="rId25"/>
  </p:handoutMasterIdLst>
  <p:sldIdLst>
    <p:sldId id="312" r:id="rId4"/>
    <p:sldId id="285" r:id="rId5"/>
    <p:sldId id="310" r:id="rId6"/>
    <p:sldId id="287" r:id="rId7"/>
    <p:sldId id="317" r:id="rId8"/>
    <p:sldId id="286" r:id="rId9"/>
    <p:sldId id="288" r:id="rId10"/>
    <p:sldId id="289" r:id="rId11"/>
    <p:sldId id="290" r:id="rId12"/>
    <p:sldId id="311" r:id="rId13"/>
    <p:sldId id="313" r:id="rId14"/>
    <p:sldId id="318" r:id="rId15"/>
    <p:sldId id="314" r:id="rId16"/>
    <p:sldId id="319" r:id="rId17"/>
    <p:sldId id="320" r:id="rId18"/>
    <p:sldId id="321" r:id="rId19"/>
    <p:sldId id="322" r:id="rId20"/>
    <p:sldId id="323" r:id="rId21"/>
    <p:sldId id="315" r:id="rId22"/>
    <p:sldId id="297" r:id="rId23"/>
  </p:sldIdLst>
  <p:sldSz cx="9144000" cy="6858000" type="screen4x3"/>
  <p:notesSz cx="6858000" cy="9144000"/>
  <p:embeddedFontLst>
    <p:embeddedFont>
      <p:font typeface="Courier Code" panose="020B0604020202020204" charset="0"/>
      <p:regular r:id="rId26"/>
      <p:bold r:id="rId27"/>
      <p:italic r:id="rId28"/>
      <p:boldItalic r:id="rId29"/>
    </p:embeddedFont>
    <p:embeddedFont>
      <p:font typeface="OCR A Extended" panose="02010509020102010303" pitchFamily="50" charset="0"/>
      <p:regular r:id="rId30"/>
    </p:embeddedFont>
    <p:embeddedFont>
      <p:font typeface="RBCN_OCR-A-NEW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3D3A265-504B-D84E-B117-5CACB227B290}">
          <p14:sldIdLst>
            <p14:sldId id="312"/>
            <p14:sldId id="285"/>
            <p14:sldId id="310"/>
            <p14:sldId id="287"/>
            <p14:sldId id="317"/>
            <p14:sldId id="286"/>
            <p14:sldId id="288"/>
            <p14:sldId id="289"/>
            <p14:sldId id="290"/>
            <p14:sldId id="311"/>
            <p14:sldId id="313"/>
            <p14:sldId id="318"/>
            <p14:sldId id="314"/>
            <p14:sldId id="319"/>
            <p14:sldId id="320"/>
            <p14:sldId id="321"/>
            <p14:sldId id="322"/>
            <p14:sldId id="323"/>
            <p14:sldId id="315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9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8D5"/>
    <a:srgbClr val="7796E5"/>
    <a:srgbClr val="E05A9D"/>
    <a:srgbClr val="DD4792"/>
    <a:srgbClr val="DA4A81"/>
    <a:srgbClr val="71506F"/>
    <a:srgbClr val="6E6D9B"/>
    <a:srgbClr val="4D4C6F"/>
    <a:srgbClr val="353A57"/>
    <a:srgbClr val="295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1650" y="-912"/>
      </p:cViewPr>
      <p:guideLst>
        <p:guide pos="2880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A8C49F-A0D8-4EB3-B123-A29644A287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Courier Code" panose="02000509000000000000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D2903-6879-455B-9C9F-EAAD14A8B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FEBA2-F242-074E-AC5C-D56F32111D45}" type="datetime4">
              <a:rPr lang="de-DE" smtClean="0">
                <a:latin typeface="Courier Code" panose="02000509000000000000" pitchFamily="49" charset="0"/>
              </a:rPr>
              <a:t>2. Februar 2026</a:t>
            </a:fld>
            <a:endParaRPr lang="en-GB" dirty="0">
              <a:latin typeface="Courier Code" panose="02000509000000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9FB88-0A0D-43A3-8B1D-F0406E48F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Courier Code" panose="02000509000000000000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49069-3A28-4704-B9A7-E0E95E205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7954A-E8A4-4875-A046-BA2E092F0955}" type="slidenum">
              <a:rPr lang="en-GB" smtClean="0">
                <a:latin typeface="Courier Code" panose="02000509000000000000" pitchFamily="49" charset="0"/>
              </a:rPr>
              <a:t>‹#›</a:t>
            </a:fld>
            <a:endParaRPr lang="en-GB" dirty="0">
              <a:latin typeface="Courier Code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3283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urier Code" panose="02000509000000000000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urier Code" panose="02000509000000000000" pitchFamily="49" charset="0"/>
              </a:defRPr>
            </a:lvl1pPr>
          </a:lstStyle>
          <a:p>
            <a:fld id="{2274E507-BB82-2F43-B643-E2779A9249F0}" type="datetime4">
              <a:rPr lang="de-DE" smtClean="0"/>
              <a:t>2. Februar 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urier Code" panose="02000509000000000000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urier Code" panose="02000509000000000000" pitchFamily="49" charset="0"/>
              </a:defRPr>
            </a:lvl1pPr>
          </a:lstStyle>
          <a:p>
            <a:fld id="{78E966CA-D3F1-A443-B70E-0A1DD2ED9C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6477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/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CC1BA8-8E1D-1820-8031-21230B975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109" b="35900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7650" y="3439299"/>
            <a:ext cx="8646659" cy="1861909"/>
          </a:xfrm>
          <a:prstGeom prst="rect">
            <a:avLst/>
          </a:prstGeom>
          <a:noFill/>
        </p:spPr>
        <p:txBody>
          <a:bodyPr vert="horz" wrap="square" lIns="0" tIns="0" rIns="0" bIns="0" numCol="1" rtlCol="0" anchor="t">
            <a:noAutofit/>
          </a:bodyPr>
          <a:lstStyle>
            <a:lvl1pPr marL="134538" indent="-129776" algn="l">
              <a:buFont typeface="+mj-lt"/>
              <a:buNone/>
              <a:tabLst/>
              <a:defRPr lang="en-US" sz="4500" b="0" i="0" kern="1200" cap="all" spc="-450" baseline="0" dirty="0">
                <a:solidFill>
                  <a:srgbClr val="44A88C"/>
                </a:solidFill>
                <a:effectLst/>
                <a:latin typeface="+mj-lt"/>
              </a:defRPr>
            </a:lvl1pPr>
          </a:lstStyle>
          <a:p>
            <a:pPr marL="134997"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59BCA27-5C6F-9E41-A2DC-4019A35F21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3" y="188648"/>
            <a:ext cx="508000" cy="508000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B3099009-D468-D94B-B999-CE6359EE0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693" y="1577392"/>
            <a:ext cx="8644616" cy="1861909"/>
          </a:xfrm>
        </p:spPr>
        <p:txBody>
          <a:bodyPr lIns="0" tIns="0" rIns="0" bIns="0" anchor="b"/>
          <a:lstStyle>
            <a:lvl1pPr algn="l">
              <a:defRPr lang="de-DE" sz="4500" b="0" i="0" kern="1200" cap="all" spc="-450" baseline="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67406F-2275-2C41-9D3E-96A3F3816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5301208"/>
            <a:ext cx="8646658" cy="129614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763" indent="0" algn="l">
              <a:buNone/>
              <a:tabLst/>
              <a:defRPr spc="-225">
                <a:solidFill>
                  <a:schemeClr val="tx1"/>
                </a:solidFill>
                <a:latin typeface="+mj-lt"/>
              </a:defRPr>
            </a:lvl2pPr>
            <a:lvl3pPr marL="685783" indent="0">
              <a:buNone/>
              <a:defRPr>
                <a:solidFill>
                  <a:schemeClr val="tx1"/>
                </a:solidFill>
              </a:defRPr>
            </a:lvl3pPr>
            <a:lvl4pPr marL="1028675" indent="0">
              <a:buNone/>
              <a:defRPr>
                <a:solidFill>
                  <a:schemeClr val="tx1"/>
                </a:solidFill>
              </a:defRPr>
            </a:lvl4pPr>
            <a:lvl5pPr marL="1371566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de-DE" dirty="0"/>
              <a:t>Speakers Name and Title and </a:t>
            </a:r>
            <a:r>
              <a:rPr lang="de-DE" dirty="0" err="1"/>
              <a:t>Social</a:t>
            </a:r>
            <a:r>
              <a:rPr lang="de-DE" dirty="0"/>
              <a:t> Media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243C8C7-81B6-9908-969D-386DF6C0C076}"/>
              </a:ext>
            </a:extLst>
          </p:cNvPr>
          <p:cNvSpPr txBox="1"/>
          <p:nvPr userDrawn="1"/>
        </p:nvSpPr>
        <p:spPr>
          <a:xfrm>
            <a:off x="142973" y="11405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RBCN_OCR-A-NEW" pitchFamily="2" charset="0"/>
              </a:rPr>
              <a:t>RBCN</a:t>
            </a:r>
            <a:r>
              <a:rPr lang="de-DE" sz="3600" dirty="0">
                <a:solidFill>
                  <a:srgbClr val="44A88C"/>
                </a:solidFill>
                <a:latin typeface="RBCN_OCR-A-NEW" pitchFamily="2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951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TFRMWRK - 3x3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3FE1CF0-E986-1C5A-1381-A18CC7FFA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1501" y="942654"/>
            <a:ext cx="1118197" cy="16486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44A88C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R</a:t>
            </a:r>
            <a:endParaRPr lang="en-GB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6554A8E-285B-D357-BBAA-74D7AF9B12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9697" y="941865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rgbClr val="44A88C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B</a:t>
            </a:r>
            <a:endParaRPr lang="en-GB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676C460-99F3-CD67-9E77-7FCAF45071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7894" y="941865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rgbClr val="44A88C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A5445-FCE6-A223-44E3-C84B12837D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1501" y="2605083"/>
            <a:ext cx="1118197" cy="16486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/>
              <a:t>F</a:t>
            </a:r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A36A1B9-9E21-F16D-D23D-0C1799E93A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9697" y="2604294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R</a:t>
            </a:r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F92CE46-A8FA-7E44-A9B0-F0BD7E8844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7894" y="2604294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M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9E59BDD-8524-9C75-8237-1AC64CF38E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1503" y="4267512"/>
            <a:ext cx="1118197" cy="16486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/>
              <a:t>W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59FB59D-6F70-AFDA-03B4-A1986C7641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9699" y="4266723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R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6861F97-792D-B001-5F46-986024C3E8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27896" y="4266723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9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Text Slide (Faded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5994345-DBA1-AA47-B820-D8553B64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7C95B-AC00-1D44-85A5-8FA6C2C7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87278-D17C-C245-82D6-12DE5C25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6FC639F-E2DF-4A42-BDDE-3CA7F914C47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1222" y="840794"/>
            <a:ext cx="8667750" cy="5180589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</a:t>
            </a:r>
            <a:r>
              <a:rPr lang="de-DE" dirty="0"/>
              <a:t> </a:t>
            </a:r>
            <a:r>
              <a:rPr lang="de-DE" dirty="0" err="1"/>
              <a:t>etuer</a:t>
            </a:r>
            <a:r>
              <a:rPr lang="de-DE" dirty="0"/>
              <a:t> </a:t>
            </a:r>
            <a:r>
              <a:rPr lang="de-DE" dirty="0" err="1"/>
              <a:t>adip</a:t>
            </a:r>
            <a:r>
              <a:rPr lang="de-DE" dirty="0"/>
              <a:t> </a:t>
            </a:r>
            <a:r>
              <a:rPr lang="de-DE" dirty="0" err="1"/>
              <a:t>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non </a:t>
            </a:r>
            <a:r>
              <a:rPr lang="de-DE" dirty="0" err="1"/>
              <a:t>ummy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euismodat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utlao</a:t>
            </a:r>
            <a:r>
              <a:rPr lang="de-DE" dirty="0"/>
              <a:t> </a:t>
            </a:r>
            <a:r>
              <a:rPr lang="de-DE" dirty="0" err="1"/>
              <a:t>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</a:t>
            </a:r>
            <a:r>
              <a:rPr lang="de-DE" dirty="0"/>
              <a:t> </a:t>
            </a:r>
            <a:r>
              <a:rPr lang="de-DE" dirty="0" err="1"/>
              <a:t>trud</a:t>
            </a:r>
            <a:r>
              <a:rPr lang="de-DE" dirty="0"/>
              <a:t> </a:t>
            </a:r>
            <a:r>
              <a:rPr lang="de-DE" dirty="0" err="1"/>
              <a:t>exerci</a:t>
            </a:r>
            <a:r>
              <a:rPr lang="de-DE" dirty="0"/>
              <a:t> </a:t>
            </a:r>
            <a:r>
              <a:rPr lang="de-DE" dirty="0" err="1"/>
              <a:t>tation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sustas</a:t>
            </a:r>
            <a:r>
              <a:rPr lang="de-DE" dirty="0"/>
              <a:t> </a:t>
            </a:r>
            <a:r>
              <a:rPr lang="de-DE" dirty="0" err="1"/>
              <a:t>drerit</a:t>
            </a:r>
            <a:r>
              <a:rPr lang="de-DE" dirty="0"/>
              <a:t> in </a:t>
            </a:r>
            <a:r>
              <a:rPr lang="de-DE" dirty="0" err="1"/>
              <a:t>dolorem</a:t>
            </a:r>
            <a:r>
              <a:rPr lang="de-DE" dirty="0"/>
              <a:t> </a:t>
            </a:r>
            <a:r>
              <a:rPr lang="de-DE" dirty="0" err="1"/>
              <a:t>sitem</a:t>
            </a:r>
            <a:r>
              <a:rPr lang="de-DE" dirty="0"/>
              <a:t>. </a:t>
            </a:r>
          </a:p>
          <a:p>
            <a:pPr lvl="0"/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7D7BD25-5C1E-AD4A-9D28-30E64A254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222" y="404667"/>
            <a:ext cx="8515350" cy="42509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3000" cap="none" spc="-75" baseline="0" dirty="0">
                <a:solidFill>
                  <a:srgbClr val="44A88C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pPr marL="0" lvl="0">
              <a:spcBef>
                <a:spcPts val="750"/>
              </a:spcBef>
              <a:buFont typeface="Courier Code" panose="02000509000000000000" pitchFamily="49" charset="0"/>
            </a:pPr>
            <a:r>
              <a:rPr lang="de-DE" dirty="0">
                <a:solidFill>
                  <a:schemeClr val="tx2"/>
                </a:solidFill>
              </a:rPr>
              <a:t>Intro </a:t>
            </a:r>
            <a:r>
              <a:rPr lang="de-DE" dirty="0" err="1">
                <a:solidFill>
                  <a:schemeClr val="tx2"/>
                </a:solidFill>
              </a:rPr>
              <a:t>content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statement</a:t>
            </a:r>
            <a:r>
              <a:rPr lang="de-DE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995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(subtitle, faded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28" y="344697"/>
            <a:ext cx="8667750" cy="425093"/>
          </a:xfrm>
        </p:spPr>
        <p:txBody>
          <a:bodyPr/>
          <a:lstStyle>
            <a:lvl1pPr>
              <a:defRPr cap="all" baseline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029" y="836613"/>
            <a:ext cx="8667750" cy="504825"/>
          </a:xfrm>
          <a:noFill/>
        </p:spPr>
        <p:txBody>
          <a:bodyPr vert="horz" lIns="0" tIns="0" rIns="0" bIns="0" rtlCol="0" anchor="ctr">
            <a:noAutofit/>
          </a:bodyPr>
          <a:lstStyle>
            <a:lvl1pPr marL="4763" indent="0">
              <a:buNone/>
              <a:defRPr lang="de-DE" sz="3600" cap="all" spc="-263" baseline="0" dirty="0">
                <a:solidFill>
                  <a:srgbClr val="44A88C"/>
                </a:solidFill>
                <a:latin typeface="+mj-lt"/>
              </a:defRPr>
            </a:lvl1pPr>
          </a:lstStyle>
          <a:p>
            <a:pPr marL="519100" lvl="0" indent="-514337">
              <a:spcBef>
                <a:spcPct val="0"/>
              </a:spcBef>
              <a:tabLst/>
            </a:pPr>
            <a:r>
              <a:rPr lang="de-DE" dirty="0"/>
              <a:t>SUBTILE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029" y="1565978"/>
            <a:ext cx="8667750" cy="445540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323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(one Title, faded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29" y="344697"/>
            <a:ext cx="3455758" cy="425093"/>
          </a:xfrm>
        </p:spPr>
        <p:txBody>
          <a:bodyPr/>
          <a:lstStyle>
            <a:lvl1pPr>
              <a:defRPr cap="all" baseline="0">
                <a:latin typeface="+mj-lt"/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029" y="1040044"/>
            <a:ext cx="8667750" cy="498134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extplatzhalter 15">
            <a:extLst>
              <a:ext uri="{FF2B5EF4-FFF2-40B4-BE49-F238E27FC236}">
                <a16:creationId xmlns:a16="http://schemas.microsoft.com/office/drawing/2014/main" id="{F675921D-37C8-DE34-344B-E6A0280C79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0286" y="344697"/>
            <a:ext cx="5239187" cy="425093"/>
          </a:xfrm>
          <a:noFill/>
        </p:spPr>
        <p:txBody>
          <a:bodyPr vert="horz" lIns="0" tIns="0" rIns="0" bIns="0" rtlCol="0" anchor="ctr">
            <a:noAutofit/>
          </a:bodyPr>
          <a:lstStyle>
            <a:lvl1pPr marL="4763" indent="0">
              <a:buNone/>
              <a:defRPr lang="de-DE" sz="3600" cap="all" spc="-263" baseline="0" dirty="0">
                <a:solidFill>
                  <a:srgbClr val="44A88C"/>
                </a:solidFill>
                <a:latin typeface="+mj-lt"/>
              </a:defRPr>
            </a:lvl1pPr>
          </a:lstStyle>
          <a:p>
            <a:pPr marL="519100" lvl="0" indent="-514337">
              <a:spcBef>
                <a:spcPct val="0"/>
              </a:spcBef>
              <a:tabLst/>
            </a:pPr>
            <a:r>
              <a:rPr lang="de-DE" dirty="0"/>
              <a:t> WITH COLOR</a:t>
            </a:r>
          </a:p>
        </p:txBody>
      </p:sp>
    </p:spTree>
    <p:extLst>
      <p:ext uri="{BB962C8B-B14F-4D97-AF65-F5344CB8AC3E}">
        <p14:creationId xmlns:p14="http://schemas.microsoft.com/office/powerpoint/2010/main" val="10268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Content (Faded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28" y="344697"/>
            <a:ext cx="8693944" cy="42509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030" y="836613"/>
            <a:ext cx="8693944" cy="504825"/>
          </a:xfrm>
          <a:noFill/>
        </p:spPr>
        <p:txBody>
          <a:bodyPr vert="horz" lIns="0" tIns="0" rIns="0" bIns="0" rtlCol="0" anchor="ctr">
            <a:noAutofit/>
          </a:bodyPr>
          <a:lstStyle>
            <a:lvl1pPr marL="4763" indent="0">
              <a:buNone/>
              <a:defRPr lang="de-DE" sz="3600" cap="all" spc="-263" baseline="0" dirty="0">
                <a:solidFill>
                  <a:srgbClr val="44A88C"/>
                </a:solidFill>
                <a:latin typeface="+mj-lt"/>
              </a:defRPr>
            </a:lvl1pPr>
          </a:lstStyle>
          <a:p>
            <a:pPr marL="519100" lvl="0" indent="-514337">
              <a:spcBef>
                <a:spcPct val="0"/>
              </a:spcBef>
              <a:tabLst/>
            </a:pPr>
            <a:r>
              <a:rPr lang="de-DE" dirty="0"/>
              <a:t>SUBTILE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028" y="1565978"/>
            <a:ext cx="4238960" cy="445540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3F265-5E07-F24C-8D47-09D15CEB8C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1501" y="1565978"/>
            <a:ext cx="4347473" cy="4455405"/>
          </a:xfrm>
          <a:gradFill>
            <a:gsLst>
              <a:gs pos="74000">
                <a:srgbClr val="07131A">
                  <a:alpha val="55000"/>
                </a:srgbClr>
              </a:gs>
              <a:gs pos="90000">
                <a:srgbClr val="14322D">
                  <a:alpha val="50000"/>
                </a:srgbClr>
              </a:gs>
              <a:gs pos="100000">
                <a:srgbClr val="20503F">
                  <a:alpha val="50000"/>
                </a:srgbClr>
              </a:gs>
            </a:gsLst>
            <a:lin ang="2700000" scaled="0"/>
          </a:gradFill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/>
                </a:solidFill>
              </a:defRPr>
            </a:lvl2pPr>
            <a:lvl3pPr marL="685783" indent="0">
              <a:buNone/>
              <a:defRPr sz="1500">
                <a:solidFill>
                  <a:schemeClr val="tx1"/>
                </a:solidFill>
              </a:defRPr>
            </a:lvl3pPr>
            <a:lvl4pPr marL="1028675" indent="0">
              <a:buNone/>
              <a:defRPr sz="1500">
                <a:solidFill>
                  <a:schemeClr val="tx1"/>
                </a:solidFill>
              </a:defRPr>
            </a:lvl4pPr>
            <a:lvl5pPr marL="1371566" indent="0">
              <a:buNone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Different Content </a:t>
            </a:r>
            <a:r>
              <a:rPr lang="de-DE" err="1"/>
              <a:t>here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7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ode (Faded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C57C40B-6B3E-9447-B884-52538C93CF64}"/>
              </a:ext>
            </a:extLst>
          </p:cNvPr>
          <p:cNvSpPr/>
          <p:nvPr userDrawn="1"/>
        </p:nvSpPr>
        <p:spPr>
          <a:xfrm>
            <a:off x="4571500" y="344698"/>
            <a:ext cx="4320981" cy="5676683"/>
          </a:xfrm>
          <a:prstGeom prst="roundRect">
            <a:avLst>
              <a:gd name="adj" fmla="val 17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27" y="344697"/>
            <a:ext cx="4238960" cy="42509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030" y="836613"/>
            <a:ext cx="4238471" cy="504825"/>
          </a:xfrm>
          <a:noFill/>
        </p:spPr>
        <p:txBody>
          <a:bodyPr vert="horz" lIns="0" tIns="0" rIns="0" bIns="0" rtlCol="0" anchor="ctr">
            <a:noAutofit/>
          </a:bodyPr>
          <a:lstStyle>
            <a:lvl1pPr marL="4763" indent="0" algn="l">
              <a:buFont typeface="Arial" panose="020B0604020202020204" pitchFamily="34" charset="0"/>
              <a:buNone/>
              <a:defRPr lang="de-DE" sz="3600" cap="all" spc="-263" baseline="0" dirty="0">
                <a:solidFill>
                  <a:srgbClr val="44A88C"/>
                </a:solidFill>
                <a:latin typeface="+mj-lt"/>
              </a:defRPr>
            </a:lvl1pPr>
          </a:lstStyle>
          <a:p>
            <a:pPr marL="519100" lvl="0" indent="-514337">
              <a:spcBef>
                <a:spcPct val="0"/>
              </a:spcBef>
              <a:tabLst/>
            </a:pPr>
            <a:r>
              <a:rPr lang="de-DE" dirty="0"/>
              <a:t>SUBTILE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028" y="1565978"/>
            <a:ext cx="4238960" cy="445540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3F265-5E07-F24C-8D47-09D15CEB8C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1501" y="344698"/>
            <a:ext cx="4347473" cy="5676683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/>
                </a:solidFill>
              </a:defRPr>
            </a:lvl2pPr>
            <a:lvl3pPr marL="685783" indent="0">
              <a:buNone/>
              <a:defRPr sz="1500">
                <a:solidFill>
                  <a:schemeClr val="tx1"/>
                </a:solidFill>
              </a:defRPr>
            </a:lvl3pPr>
            <a:lvl4pPr marL="1028675" indent="0">
              <a:buNone/>
              <a:defRPr sz="1500">
                <a:solidFill>
                  <a:schemeClr val="tx1"/>
                </a:solidFill>
              </a:defRPr>
            </a:lvl4pPr>
            <a:lvl5pPr marL="1371566" indent="0">
              <a:buNone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Code Content </a:t>
            </a:r>
            <a:r>
              <a:rPr lang="de-DE" err="1"/>
              <a:t>here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47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ger Code with content (Faded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C57C40B-6B3E-9447-B884-52538C93CF64}"/>
              </a:ext>
            </a:extLst>
          </p:cNvPr>
          <p:cNvSpPr/>
          <p:nvPr userDrawn="1"/>
        </p:nvSpPr>
        <p:spPr>
          <a:xfrm>
            <a:off x="3275356" y="344699"/>
            <a:ext cx="5617125" cy="5676691"/>
          </a:xfrm>
          <a:prstGeom prst="roundRect">
            <a:avLst>
              <a:gd name="adj" fmla="val 17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27" y="344697"/>
            <a:ext cx="2888810" cy="42509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TTL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030" y="836613"/>
            <a:ext cx="2888477" cy="504825"/>
          </a:xfrm>
          <a:noFill/>
        </p:spPr>
        <p:txBody>
          <a:bodyPr vert="horz" lIns="0" tIns="0" rIns="0" bIns="0" rtlCol="0" anchor="ctr">
            <a:noAutofit/>
          </a:bodyPr>
          <a:lstStyle>
            <a:lvl1pPr marL="4763" indent="0" algn="l">
              <a:buNone/>
              <a:defRPr lang="de-DE" sz="3600" cap="all" spc="-263" baseline="0" dirty="0">
                <a:solidFill>
                  <a:srgbClr val="44A88C"/>
                </a:solidFill>
                <a:latin typeface="+mj-lt"/>
              </a:defRPr>
            </a:lvl1pPr>
          </a:lstStyle>
          <a:p>
            <a:pPr marL="519100" lvl="0" indent="-514337">
              <a:spcBef>
                <a:spcPct val="0"/>
              </a:spcBef>
              <a:tabLst/>
            </a:pPr>
            <a:r>
              <a:rPr lang="de-DE" dirty="0"/>
              <a:t>SBTTL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028" y="1565980"/>
            <a:ext cx="2888810" cy="445540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3F265-5E07-F24C-8D47-09D15CEB8C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5856" y="344699"/>
            <a:ext cx="5643116" cy="567669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/>
                </a:solidFill>
              </a:defRPr>
            </a:lvl2pPr>
            <a:lvl3pPr marL="685783" indent="0">
              <a:buNone/>
              <a:defRPr sz="1500">
                <a:solidFill>
                  <a:schemeClr val="tx1"/>
                </a:solidFill>
              </a:defRPr>
            </a:lvl3pPr>
            <a:lvl4pPr marL="1028675" indent="0">
              <a:buNone/>
              <a:defRPr sz="1500">
                <a:solidFill>
                  <a:schemeClr val="tx1"/>
                </a:solidFill>
              </a:defRPr>
            </a:lvl4pPr>
            <a:lvl5pPr marL="1371566" indent="0">
              <a:buNone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Code Content </a:t>
            </a:r>
            <a:r>
              <a:rPr lang="de-DE" err="1"/>
              <a:t>here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8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CN 26 Green Aurora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n lights in the sky&#10;&#10;AI-generated content may be incorrect.">
            <a:extLst>
              <a:ext uri="{FF2B5EF4-FFF2-40B4-BE49-F238E27FC236}">
                <a16:creationId xmlns:a16="http://schemas.microsoft.com/office/drawing/2014/main" id="{343EA631-3A50-05DF-5FB3-AD3DA330C2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4000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64" name="Grafik 963">
            <a:extLst>
              <a:ext uri="{FF2B5EF4-FFF2-40B4-BE49-F238E27FC236}">
                <a16:creationId xmlns:a16="http://schemas.microsoft.com/office/drawing/2014/main" id="{69A039FB-EA8D-18FA-2D64-783CAC76D1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7637" y="5975840"/>
            <a:ext cx="883231" cy="883231"/>
          </a:xfrm>
          <a:prstGeom prst="rect">
            <a:avLst/>
          </a:prstGeom>
        </p:spPr>
      </p:pic>
      <p:sp>
        <p:nvSpPr>
          <p:cNvPr id="965" name="Textfeld 964">
            <a:extLst>
              <a:ext uri="{FF2B5EF4-FFF2-40B4-BE49-F238E27FC236}">
                <a16:creationId xmlns:a16="http://schemas.microsoft.com/office/drawing/2014/main" id="{11523F73-704D-8FEA-756D-40FE7A58DE18}"/>
              </a:ext>
            </a:extLst>
          </p:cNvPr>
          <p:cNvSpPr txBox="1"/>
          <p:nvPr userDrawn="1"/>
        </p:nvSpPr>
        <p:spPr>
          <a:xfrm>
            <a:off x="7955818" y="6083734"/>
            <a:ext cx="130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Robot</a:t>
            </a:r>
          </a:p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Framework</a:t>
            </a:r>
          </a:p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Foundation</a:t>
            </a:r>
          </a:p>
        </p:txBody>
      </p:sp>
      <p:sp>
        <p:nvSpPr>
          <p:cNvPr id="966" name="Textfeld 965">
            <a:extLst>
              <a:ext uri="{FF2B5EF4-FFF2-40B4-BE49-F238E27FC236}">
                <a16:creationId xmlns:a16="http://schemas.microsoft.com/office/drawing/2014/main" id="{66D414A7-40E9-344D-3078-39926FA337C2}"/>
              </a:ext>
            </a:extLst>
          </p:cNvPr>
          <p:cNvSpPr txBox="1"/>
          <p:nvPr userDrawn="1"/>
        </p:nvSpPr>
        <p:spPr>
          <a:xfrm>
            <a:off x="156391" y="181940"/>
            <a:ext cx="2408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Helsinki: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10-13/February-26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Online: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03-06/March-26</a:t>
            </a:r>
          </a:p>
        </p:txBody>
      </p:sp>
      <p:sp>
        <p:nvSpPr>
          <p:cNvPr id="967" name="Textfeld 966">
            <a:extLst>
              <a:ext uri="{FF2B5EF4-FFF2-40B4-BE49-F238E27FC236}">
                <a16:creationId xmlns:a16="http://schemas.microsoft.com/office/drawing/2014/main" id="{5FEC4538-84AE-8B92-A627-E25CAEF362E0}"/>
              </a:ext>
            </a:extLst>
          </p:cNvPr>
          <p:cNvSpPr txBox="1"/>
          <p:nvPr userDrawn="1"/>
        </p:nvSpPr>
        <p:spPr>
          <a:xfrm>
            <a:off x="3963456" y="195206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FULL EVENT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PROGRAM VISIT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 err="1">
                <a:solidFill>
                  <a:schemeClr val="tx1"/>
                </a:solidFill>
                <a:latin typeface="+mj-lt"/>
              </a:rPr>
              <a:t>robocon.io</a:t>
            </a:r>
            <a:endParaRPr lang="de-DE" sz="10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68" name="Textfeld 967">
            <a:extLst>
              <a:ext uri="{FF2B5EF4-FFF2-40B4-BE49-F238E27FC236}">
                <a16:creationId xmlns:a16="http://schemas.microsoft.com/office/drawing/2014/main" id="{A4B2AD25-37A0-3C15-FC7E-3E5B9EC5A724}"/>
              </a:ext>
            </a:extLst>
          </p:cNvPr>
          <p:cNvSpPr txBox="1"/>
          <p:nvPr userDrawn="1"/>
        </p:nvSpPr>
        <p:spPr>
          <a:xfrm>
            <a:off x="7334306" y="204084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dirty="0">
                <a:solidFill>
                  <a:schemeClr val="tx1"/>
                </a:solidFill>
                <a:latin typeface="+mj-lt"/>
              </a:rPr>
              <a:t>THE 9th ANNUAL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ROBOT FRAMEWORK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CONFERENCE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26A33B3-D339-EB08-9B23-037368ADE9EC}"/>
              </a:ext>
            </a:extLst>
          </p:cNvPr>
          <p:cNvSpPr txBox="1"/>
          <p:nvPr userDrawn="1"/>
        </p:nvSpPr>
        <p:spPr>
          <a:xfrm>
            <a:off x="377556" y="780230"/>
            <a:ext cx="8648521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3000" dirty="0">
                <a:ln w="57150">
                  <a:solidFill>
                    <a:srgbClr val="7796E5">
                      <a:alpha val="75000"/>
                    </a:srgbClr>
                  </a:solidFill>
                </a:ln>
                <a:latin typeface="RBCN_OCR-A-NEW" pitchFamily="2" charset="0"/>
              </a:rPr>
              <a:t>RBCN</a:t>
            </a:r>
            <a:endParaRPr lang="en-GB" sz="33000" dirty="0">
              <a:ln w="57150">
                <a:solidFill>
                  <a:srgbClr val="7796E5">
                    <a:alpha val="75000"/>
                  </a:srgbClr>
                </a:solidFill>
              </a:ln>
              <a:solidFill>
                <a:schemeClr val="tx2"/>
              </a:solidFill>
              <a:latin typeface="RBCN_OCR-A-NEW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CN 26 NightSky 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693999-4116-39EF-DA26-E088EB60E9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109" b="35900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964" name="Grafik 963">
            <a:extLst>
              <a:ext uri="{FF2B5EF4-FFF2-40B4-BE49-F238E27FC236}">
                <a16:creationId xmlns:a16="http://schemas.microsoft.com/office/drawing/2014/main" id="{69A039FB-EA8D-18FA-2D64-783CAC76D1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7637" y="5975840"/>
            <a:ext cx="883231" cy="883231"/>
          </a:xfrm>
          <a:prstGeom prst="rect">
            <a:avLst/>
          </a:prstGeom>
        </p:spPr>
      </p:pic>
      <p:sp>
        <p:nvSpPr>
          <p:cNvPr id="965" name="Textfeld 964">
            <a:extLst>
              <a:ext uri="{FF2B5EF4-FFF2-40B4-BE49-F238E27FC236}">
                <a16:creationId xmlns:a16="http://schemas.microsoft.com/office/drawing/2014/main" id="{11523F73-704D-8FEA-756D-40FE7A58DE18}"/>
              </a:ext>
            </a:extLst>
          </p:cNvPr>
          <p:cNvSpPr txBox="1"/>
          <p:nvPr userDrawn="1"/>
        </p:nvSpPr>
        <p:spPr>
          <a:xfrm>
            <a:off x="7955818" y="6083734"/>
            <a:ext cx="130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Robot</a:t>
            </a:r>
          </a:p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Framework</a:t>
            </a:r>
          </a:p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Foundation</a:t>
            </a:r>
          </a:p>
        </p:txBody>
      </p:sp>
      <p:sp>
        <p:nvSpPr>
          <p:cNvPr id="966" name="Textfeld 965">
            <a:extLst>
              <a:ext uri="{FF2B5EF4-FFF2-40B4-BE49-F238E27FC236}">
                <a16:creationId xmlns:a16="http://schemas.microsoft.com/office/drawing/2014/main" id="{66D414A7-40E9-344D-3078-39926FA337C2}"/>
              </a:ext>
            </a:extLst>
          </p:cNvPr>
          <p:cNvSpPr txBox="1"/>
          <p:nvPr userDrawn="1"/>
        </p:nvSpPr>
        <p:spPr>
          <a:xfrm>
            <a:off x="156391" y="181940"/>
            <a:ext cx="2408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Helsinki: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10-13/February-26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Online: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03-06/March-26</a:t>
            </a:r>
          </a:p>
        </p:txBody>
      </p:sp>
      <p:sp>
        <p:nvSpPr>
          <p:cNvPr id="967" name="Textfeld 966">
            <a:extLst>
              <a:ext uri="{FF2B5EF4-FFF2-40B4-BE49-F238E27FC236}">
                <a16:creationId xmlns:a16="http://schemas.microsoft.com/office/drawing/2014/main" id="{5FEC4538-84AE-8B92-A627-E25CAEF362E0}"/>
              </a:ext>
            </a:extLst>
          </p:cNvPr>
          <p:cNvSpPr txBox="1"/>
          <p:nvPr userDrawn="1"/>
        </p:nvSpPr>
        <p:spPr>
          <a:xfrm>
            <a:off x="3963456" y="195206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FULL EVENT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PROGRAM VISIT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 err="1">
                <a:solidFill>
                  <a:schemeClr val="tx1"/>
                </a:solidFill>
                <a:latin typeface="+mj-lt"/>
              </a:rPr>
              <a:t>robocon.io</a:t>
            </a:r>
            <a:endParaRPr lang="de-DE" sz="10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68" name="Textfeld 967">
            <a:extLst>
              <a:ext uri="{FF2B5EF4-FFF2-40B4-BE49-F238E27FC236}">
                <a16:creationId xmlns:a16="http://schemas.microsoft.com/office/drawing/2014/main" id="{A4B2AD25-37A0-3C15-FC7E-3E5B9EC5A724}"/>
              </a:ext>
            </a:extLst>
          </p:cNvPr>
          <p:cNvSpPr txBox="1"/>
          <p:nvPr userDrawn="1"/>
        </p:nvSpPr>
        <p:spPr>
          <a:xfrm>
            <a:off x="7334306" y="204084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dirty="0">
                <a:solidFill>
                  <a:schemeClr val="tx1"/>
                </a:solidFill>
                <a:latin typeface="+mj-lt"/>
              </a:rPr>
              <a:t>THE 9th ANNUAL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ROBOT FRAMEWORK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CONFERENCE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26A33B3-D339-EB08-9B23-037368ADE9EC}"/>
              </a:ext>
            </a:extLst>
          </p:cNvPr>
          <p:cNvSpPr txBox="1"/>
          <p:nvPr userDrawn="1"/>
        </p:nvSpPr>
        <p:spPr>
          <a:xfrm>
            <a:off x="377556" y="780230"/>
            <a:ext cx="8648521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3000" dirty="0">
                <a:ln w="57150">
                  <a:solidFill>
                    <a:srgbClr val="44A88C"/>
                  </a:solidFill>
                </a:ln>
                <a:latin typeface="RBCN_OCR-A-NEW" pitchFamily="2" charset="0"/>
              </a:rPr>
              <a:t>RBCN</a:t>
            </a:r>
            <a:endParaRPr lang="en-GB" sz="33000" dirty="0">
              <a:ln w="57150">
                <a:solidFill>
                  <a:srgbClr val="44A88C"/>
                </a:solidFill>
              </a:ln>
              <a:solidFill>
                <a:schemeClr val="tx2"/>
              </a:solidFill>
              <a:latin typeface="RBCN_OCR-A-NEW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8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CN 26 Lakeside Aurora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E4AE3E3-4239-1126-6509-ACC6CA7AD8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0906" cy="70612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F8D53D6-BA2E-6C85-44DB-D941E6B131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7637" y="5975840"/>
            <a:ext cx="883231" cy="883231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DEEE694-E909-785D-BDA4-B65297530662}"/>
              </a:ext>
            </a:extLst>
          </p:cNvPr>
          <p:cNvSpPr txBox="1"/>
          <p:nvPr userDrawn="1"/>
        </p:nvSpPr>
        <p:spPr>
          <a:xfrm>
            <a:off x="7955818" y="6083734"/>
            <a:ext cx="130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Robot</a:t>
            </a:r>
          </a:p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Framework</a:t>
            </a:r>
          </a:p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Foundation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1D63F1-FD2C-AD26-27C1-19F4426A4E07}"/>
              </a:ext>
            </a:extLst>
          </p:cNvPr>
          <p:cNvSpPr txBox="1"/>
          <p:nvPr userDrawn="1"/>
        </p:nvSpPr>
        <p:spPr>
          <a:xfrm>
            <a:off x="156391" y="181940"/>
            <a:ext cx="2408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Helsinki: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10-13/February-26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Online: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03-06/March-26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5D38D95-5286-E1FD-B047-57B1F10CC027}"/>
              </a:ext>
            </a:extLst>
          </p:cNvPr>
          <p:cNvSpPr txBox="1"/>
          <p:nvPr userDrawn="1"/>
        </p:nvSpPr>
        <p:spPr>
          <a:xfrm>
            <a:off x="3963456" y="195206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FULL EVENT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PROGRAM VISIT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 err="1">
                <a:solidFill>
                  <a:schemeClr val="tx1"/>
                </a:solidFill>
                <a:latin typeface="+mj-lt"/>
              </a:rPr>
              <a:t>robocon.io</a:t>
            </a:r>
            <a:endParaRPr lang="de-DE" sz="10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CD30ED1-C6BD-0245-F005-4035B8C7B29B}"/>
              </a:ext>
            </a:extLst>
          </p:cNvPr>
          <p:cNvSpPr txBox="1"/>
          <p:nvPr userDrawn="1"/>
        </p:nvSpPr>
        <p:spPr>
          <a:xfrm>
            <a:off x="7334306" y="204084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dirty="0">
                <a:solidFill>
                  <a:schemeClr val="tx1"/>
                </a:solidFill>
                <a:latin typeface="+mj-lt"/>
              </a:rPr>
              <a:t>THE 9th ANNUAL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ROBOT FRAMEWORK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CONFERENCE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5BDE9EC-C596-A89A-AD32-404C1C70CD8B}"/>
              </a:ext>
            </a:extLst>
          </p:cNvPr>
          <p:cNvSpPr txBox="1"/>
          <p:nvPr userDrawn="1"/>
        </p:nvSpPr>
        <p:spPr>
          <a:xfrm>
            <a:off x="377556" y="780230"/>
            <a:ext cx="8648521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3000" dirty="0">
                <a:ln w="57150">
                  <a:solidFill>
                    <a:srgbClr val="6E6D9B"/>
                  </a:solidFill>
                </a:ln>
                <a:latin typeface="RBCN_OCR-A-NEW" pitchFamily="2" charset="0"/>
              </a:rPr>
              <a:t>RBCN</a:t>
            </a:r>
            <a:endParaRPr lang="en-GB" sz="33000" dirty="0">
              <a:ln w="57150">
                <a:solidFill>
                  <a:srgbClr val="6E6D9B"/>
                </a:solidFill>
              </a:ln>
              <a:solidFill>
                <a:schemeClr val="tx2"/>
              </a:solidFill>
              <a:latin typeface="RBCN_OCR-A-NEW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8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5994345-DBA1-AA47-B820-D8553B64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7C95B-AC00-1D44-85A5-8FA6C2C7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87278-D17C-C245-82D6-12DE5C25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6FC639F-E2DF-4A42-BDDE-3CA7F914C47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1222" y="840794"/>
            <a:ext cx="8667750" cy="5180589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</a:t>
            </a:r>
            <a:r>
              <a:rPr lang="de-DE" dirty="0"/>
              <a:t> </a:t>
            </a:r>
            <a:r>
              <a:rPr lang="de-DE" dirty="0" err="1"/>
              <a:t>etuer</a:t>
            </a:r>
            <a:r>
              <a:rPr lang="de-DE" dirty="0"/>
              <a:t> </a:t>
            </a:r>
            <a:r>
              <a:rPr lang="de-DE" dirty="0" err="1"/>
              <a:t>adip</a:t>
            </a:r>
            <a:r>
              <a:rPr lang="de-DE" dirty="0"/>
              <a:t> </a:t>
            </a:r>
            <a:r>
              <a:rPr lang="de-DE" dirty="0" err="1"/>
              <a:t>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non </a:t>
            </a:r>
            <a:r>
              <a:rPr lang="de-DE" dirty="0" err="1"/>
              <a:t>ummy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euismodat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utlao</a:t>
            </a:r>
            <a:r>
              <a:rPr lang="de-DE" dirty="0"/>
              <a:t> </a:t>
            </a:r>
            <a:r>
              <a:rPr lang="de-DE" dirty="0" err="1"/>
              <a:t>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erat </a:t>
            </a:r>
            <a:r>
              <a:rPr lang="de-DE" dirty="0" err="1"/>
              <a:t>volut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</a:t>
            </a:r>
            <a:r>
              <a:rPr lang="de-DE" dirty="0"/>
              <a:t> </a:t>
            </a:r>
            <a:r>
              <a:rPr lang="de-DE" dirty="0" err="1"/>
              <a:t>trud</a:t>
            </a:r>
            <a:r>
              <a:rPr lang="de-DE" dirty="0"/>
              <a:t> </a:t>
            </a:r>
            <a:r>
              <a:rPr lang="de-DE" dirty="0" err="1"/>
              <a:t>exerci</a:t>
            </a:r>
            <a:r>
              <a:rPr lang="de-DE" dirty="0"/>
              <a:t> </a:t>
            </a:r>
            <a:r>
              <a:rPr lang="de-DE" dirty="0" err="1"/>
              <a:t>tation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sustas</a:t>
            </a:r>
            <a:r>
              <a:rPr lang="de-DE" dirty="0"/>
              <a:t> </a:t>
            </a:r>
            <a:r>
              <a:rPr lang="de-DE" dirty="0" err="1"/>
              <a:t>drerit</a:t>
            </a:r>
            <a:r>
              <a:rPr lang="de-DE" dirty="0"/>
              <a:t> in </a:t>
            </a:r>
            <a:r>
              <a:rPr lang="de-DE" dirty="0" err="1"/>
              <a:t>dolorem</a:t>
            </a:r>
            <a:r>
              <a:rPr lang="de-DE" dirty="0"/>
              <a:t> </a:t>
            </a:r>
            <a:r>
              <a:rPr lang="de-DE" dirty="0" err="1"/>
              <a:t>sitem</a:t>
            </a:r>
            <a:r>
              <a:rPr lang="de-DE" dirty="0"/>
              <a:t>. </a:t>
            </a:r>
          </a:p>
          <a:p>
            <a:pPr lvl="0"/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7D7BD25-5C1E-AD4A-9D28-30E64A254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222" y="404667"/>
            <a:ext cx="8515350" cy="42509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3000" cap="none" spc="-75" baseline="0" dirty="0">
                <a:solidFill>
                  <a:srgbClr val="44A88C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pPr marL="0" lvl="0">
              <a:spcBef>
                <a:spcPts val="750"/>
              </a:spcBef>
              <a:buFont typeface="Courier Code" panose="02000509000000000000" pitchFamily="49" charset="0"/>
            </a:pPr>
            <a:r>
              <a:rPr lang="de-DE" dirty="0">
                <a:solidFill>
                  <a:schemeClr val="tx2"/>
                </a:solidFill>
              </a:rPr>
              <a:t>Intro </a:t>
            </a:r>
            <a:r>
              <a:rPr lang="de-DE" dirty="0" err="1">
                <a:solidFill>
                  <a:schemeClr val="tx2"/>
                </a:solidFill>
              </a:rPr>
              <a:t>content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statement</a:t>
            </a:r>
            <a:r>
              <a:rPr lang="de-DE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CN 26 Sheer Aurora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E6C8E-BBAF-991B-FD9E-B520A7024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39990"/>
          <a:stretch>
            <a:fillRect/>
          </a:stretch>
        </p:blipFill>
        <p:spPr>
          <a:xfrm>
            <a:off x="0" y="0"/>
            <a:ext cx="9144000" cy="685907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F8D53D6-BA2E-6C85-44DB-D941E6B131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7637" y="5975840"/>
            <a:ext cx="883231" cy="883231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DEEE694-E909-785D-BDA4-B65297530662}"/>
              </a:ext>
            </a:extLst>
          </p:cNvPr>
          <p:cNvSpPr txBox="1"/>
          <p:nvPr userDrawn="1"/>
        </p:nvSpPr>
        <p:spPr>
          <a:xfrm>
            <a:off x="7955818" y="6083734"/>
            <a:ext cx="130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Robot</a:t>
            </a:r>
          </a:p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Framework</a:t>
            </a:r>
          </a:p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Foundation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1D63F1-FD2C-AD26-27C1-19F4426A4E07}"/>
              </a:ext>
            </a:extLst>
          </p:cNvPr>
          <p:cNvSpPr txBox="1"/>
          <p:nvPr userDrawn="1"/>
        </p:nvSpPr>
        <p:spPr>
          <a:xfrm>
            <a:off x="156391" y="181940"/>
            <a:ext cx="2408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Helsinki: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10-13/February-26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Online: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03-06/March-26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5D38D95-5286-E1FD-B047-57B1F10CC027}"/>
              </a:ext>
            </a:extLst>
          </p:cNvPr>
          <p:cNvSpPr txBox="1"/>
          <p:nvPr userDrawn="1"/>
        </p:nvSpPr>
        <p:spPr>
          <a:xfrm>
            <a:off x="3963456" y="195206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FULL EVENT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PROGRAM VISIT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 err="1">
                <a:solidFill>
                  <a:schemeClr val="tx1"/>
                </a:solidFill>
                <a:latin typeface="+mj-lt"/>
              </a:rPr>
              <a:t>robocon.io</a:t>
            </a:r>
            <a:endParaRPr lang="de-DE" sz="10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CD30ED1-C6BD-0245-F005-4035B8C7B29B}"/>
              </a:ext>
            </a:extLst>
          </p:cNvPr>
          <p:cNvSpPr txBox="1"/>
          <p:nvPr userDrawn="1"/>
        </p:nvSpPr>
        <p:spPr>
          <a:xfrm>
            <a:off x="7334306" y="204084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dirty="0">
                <a:solidFill>
                  <a:schemeClr val="tx1"/>
                </a:solidFill>
                <a:latin typeface="+mj-lt"/>
              </a:rPr>
              <a:t>THE 9th ANNUAL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ROBOT FRAMEWORK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CONFERENCE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5BDE9EC-C596-A89A-AD32-404C1C70CD8B}"/>
              </a:ext>
            </a:extLst>
          </p:cNvPr>
          <p:cNvSpPr txBox="1"/>
          <p:nvPr userDrawn="1"/>
        </p:nvSpPr>
        <p:spPr>
          <a:xfrm>
            <a:off x="377556" y="780230"/>
            <a:ext cx="8648521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3000" dirty="0">
                <a:ln w="57150">
                  <a:solidFill>
                    <a:srgbClr val="F2B8D5"/>
                  </a:solidFill>
                </a:ln>
                <a:latin typeface="RBCN_OCR-A-NEW" pitchFamily="2" charset="0"/>
              </a:rPr>
              <a:t>RBCN</a:t>
            </a:r>
            <a:endParaRPr lang="en-GB" sz="33000" dirty="0">
              <a:ln w="57150">
                <a:solidFill>
                  <a:srgbClr val="F2B8D5"/>
                </a:solidFill>
              </a:ln>
              <a:solidFill>
                <a:schemeClr val="tx2"/>
              </a:solidFill>
              <a:latin typeface="RBCN_OCR-A-NEW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0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CN 26 Auro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32522-7248-0DEC-4063-5B495030E8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4000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F8D53D6-BA2E-6C85-44DB-D941E6B131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7637" y="5975840"/>
            <a:ext cx="883231" cy="883231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EDEEE694-E909-785D-BDA4-B65297530662}"/>
              </a:ext>
            </a:extLst>
          </p:cNvPr>
          <p:cNvSpPr txBox="1"/>
          <p:nvPr userDrawn="1"/>
        </p:nvSpPr>
        <p:spPr>
          <a:xfrm>
            <a:off x="7955818" y="6083734"/>
            <a:ext cx="130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Robot</a:t>
            </a:r>
          </a:p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Framework</a:t>
            </a:r>
          </a:p>
          <a:p>
            <a:r>
              <a:rPr lang="de-DE" sz="1200" dirty="0">
                <a:solidFill>
                  <a:schemeClr val="tx1"/>
                </a:solidFill>
                <a:latin typeface="+mj-lt"/>
              </a:rPr>
              <a:t>Foundation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1D63F1-FD2C-AD26-27C1-19F4426A4E07}"/>
              </a:ext>
            </a:extLst>
          </p:cNvPr>
          <p:cNvSpPr txBox="1"/>
          <p:nvPr userDrawn="1"/>
        </p:nvSpPr>
        <p:spPr>
          <a:xfrm>
            <a:off x="156391" y="181940"/>
            <a:ext cx="2408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Helsinki: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10-13/February-26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Online: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03-06/March-26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5D38D95-5286-E1FD-B047-57B1F10CC027}"/>
              </a:ext>
            </a:extLst>
          </p:cNvPr>
          <p:cNvSpPr txBox="1"/>
          <p:nvPr userDrawn="1"/>
        </p:nvSpPr>
        <p:spPr>
          <a:xfrm>
            <a:off x="3963456" y="195206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FULL EVENT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PROGRAM VISIT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 err="1">
                <a:solidFill>
                  <a:schemeClr val="tx1"/>
                </a:solidFill>
                <a:latin typeface="+mj-lt"/>
              </a:rPr>
              <a:t>robocon.io</a:t>
            </a:r>
            <a:endParaRPr lang="de-DE" sz="10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CD30ED1-C6BD-0245-F005-4035B8C7B29B}"/>
              </a:ext>
            </a:extLst>
          </p:cNvPr>
          <p:cNvSpPr txBox="1"/>
          <p:nvPr userDrawn="1"/>
        </p:nvSpPr>
        <p:spPr>
          <a:xfrm>
            <a:off x="7334306" y="204084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dirty="0">
                <a:solidFill>
                  <a:schemeClr val="tx1"/>
                </a:solidFill>
                <a:latin typeface="+mj-lt"/>
              </a:rPr>
              <a:t>THE 9th ANNUAL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ROBOT FRAMEWORK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CONFERENCE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5BDE9EC-C596-A89A-AD32-404C1C70CD8B}"/>
              </a:ext>
            </a:extLst>
          </p:cNvPr>
          <p:cNvSpPr txBox="1"/>
          <p:nvPr userDrawn="1"/>
        </p:nvSpPr>
        <p:spPr>
          <a:xfrm>
            <a:off x="377556" y="780230"/>
            <a:ext cx="8648521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3000" dirty="0">
                <a:ln w="57150">
                  <a:solidFill>
                    <a:srgbClr val="44A88C"/>
                  </a:solidFill>
                </a:ln>
                <a:latin typeface="RBCN_OCR-A-NEW" pitchFamily="2" charset="0"/>
              </a:rPr>
              <a:t>RBCN</a:t>
            </a:r>
            <a:endParaRPr lang="en-GB" sz="33000" dirty="0">
              <a:ln w="57150">
                <a:solidFill>
                  <a:srgbClr val="44A88C"/>
                </a:solidFill>
              </a:ln>
              <a:solidFill>
                <a:schemeClr val="tx2"/>
              </a:solidFill>
              <a:latin typeface="RBCN_OCR-A-NEW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2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Src - 4x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C5122AE-CE9E-2C08-1A82-8C98F640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49848" y="1884516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44A88C"/>
                </a:solidFill>
                <a:effectLst/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W</a:t>
            </a:r>
            <a:endParaRPr lang="en-GB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A3ADE39-E6ED-66A5-37C8-9E857E41B6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8044" y="1883727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rgbClr val="44A88C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5881B7B-7F37-F074-52E6-D8EC643104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86241" y="1883727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rgbClr val="44A88C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`</a:t>
            </a:r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544CEB3-1FAA-DACF-0D53-E2E363DA5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49848" y="3546945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44A88C"/>
                </a:solidFill>
                <a:effectLst/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O</a:t>
            </a:r>
            <a:endParaRPr lang="en-GB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A904A6B-AE47-0886-9FEE-6DEBE8AE1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8044" y="3546156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rgbClr val="44A88C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P</a:t>
            </a:r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889AF7B-3860-C9CE-C706-2F01A96854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6241" y="3546156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rgbClr val="44A88C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AF7967B-F598-F082-1381-7651E402E6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68045" y="220509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Y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F478FFC-EA5A-215A-F16E-719671321E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86242" y="220509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100F973-9B74-55C3-ED07-E81B5490C7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49850" y="5209374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44A88C"/>
                </a:solidFill>
                <a:effectLst/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S</a:t>
            </a:r>
            <a:endParaRPr lang="en-GB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04688A7-506F-CFBC-F8D5-F476640307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68046" y="5208585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rgbClr val="44A88C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EF7BE47-BE57-AE56-7508-F99C7CA1D4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4440" y="1885950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rgbClr val="44A88C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2F225DE-EC4B-0125-4659-5AFF066396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04440" y="3548379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rgbClr val="44A88C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B833F80-9D7D-7B6F-3794-7F75C2038F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04441" y="222732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S</a:t>
            </a:r>
            <a:endParaRPr lang="en-GB"/>
          </a:p>
        </p:txBody>
      </p:sp>
      <p:pic>
        <p:nvPicPr>
          <p:cNvPr id="17" name="Picture 44">
            <a:extLst>
              <a:ext uri="{FF2B5EF4-FFF2-40B4-BE49-F238E27FC236}">
                <a16:creationId xmlns:a16="http://schemas.microsoft.com/office/drawing/2014/main" id="{CAC97305-A6CA-16F8-428A-0239F43A8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38" y="403407"/>
            <a:ext cx="1283615" cy="1283615"/>
          </a:xfrm>
          <a:prstGeom prst="rect">
            <a:avLst/>
          </a:prstGeom>
          <a:effectLst>
            <a:glow rad="254000">
              <a:schemeClr val="bg1">
                <a:lumMod val="75000"/>
                <a:alpha val="50000"/>
              </a:schemeClr>
            </a:glow>
          </a:effectLst>
        </p:spPr>
      </p:pic>
      <p:sp>
        <p:nvSpPr>
          <p:cNvPr id="18" name="Rectangle: Rounded Corners 46">
            <a:extLst>
              <a:ext uri="{FF2B5EF4-FFF2-40B4-BE49-F238E27FC236}">
                <a16:creationId xmlns:a16="http://schemas.microsoft.com/office/drawing/2014/main" id="{27CD81E1-EE80-73AE-3CB9-2543B5139572}"/>
              </a:ext>
            </a:extLst>
          </p:cNvPr>
          <p:cNvSpPr/>
          <p:nvPr userDrawn="1"/>
        </p:nvSpPr>
        <p:spPr>
          <a:xfrm rot="18155546">
            <a:off x="5479114" y="5939450"/>
            <a:ext cx="1621234" cy="1448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de-DE" sz="1050">
                <a:solidFill>
                  <a:schemeClr val="bg2"/>
                </a:solidFill>
                <a:effectLst>
                  <a:glow>
                    <a:schemeClr val="accent1"/>
                  </a:glow>
                </a:effectLst>
                <a:latin typeface="+mj-lt"/>
              </a:rPr>
              <a:t>Robotframework.org</a:t>
            </a:r>
            <a:endParaRPr lang="en-GB" sz="1050" dirty="0">
              <a:solidFill>
                <a:schemeClr val="bg2"/>
              </a:solidFill>
              <a:effectLst>
                <a:glow>
                  <a:schemeClr val="accent1"/>
                </a:glow>
              </a:effectLst>
              <a:latin typeface="+mj-lt"/>
            </a:endParaRPr>
          </a:p>
        </p:txBody>
      </p:sp>
      <p:sp>
        <p:nvSpPr>
          <p:cNvPr id="19" name="Text Placeholder 49">
            <a:extLst>
              <a:ext uri="{FF2B5EF4-FFF2-40B4-BE49-F238E27FC236}">
                <a16:creationId xmlns:a16="http://schemas.microsoft.com/office/drawing/2014/main" id="{78AA8DF3-7C4E-D44E-B06F-42D67451C3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86637" y="5208588"/>
            <a:ext cx="1117600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44A88C"/>
                </a:solidFill>
                <a:effectLst/>
                <a:latin typeface="+mj-lt"/>
              </a:defRPr>
            </a:lvl1pPr>
          </a:lstStyle>
          <a:p>
            <a:pPr lvl="0"/>
            <a:r>
              <a:rPr lang="de-DE" dirty="0"/>
              <a:t>C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09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WRD DRVN TEST - 4x3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1EF8CC6-E097-E139-81D4-381DE96CE4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5607" y="942654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K</a:t>
            </a:r>
            <a:endParaRPr lang="en-GB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DA97DADE-5D4E-7D25-4DD0-05260F943F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3803" y="941865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W</a:t>
            </a:r>
            <a:endParaRPr lang="en-GB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A4681CB-8146-8A0B-7B4D-3F98902231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941865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R</a:t>
            </a:r>
            <a:endParaRPr lang="en-GB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93A5BC8-2D6F-3A06-0A57-6948CCF71A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5607" y="2605083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D</a:t>
            </a:r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E16D1FDE-ADA8-FD6A-FFE7-7D19FABB2D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3803" y="2604294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R</a:t>
            </a:r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520310C-A535-45D0-48AD-45D37D7315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2604294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V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33AF6AB-2ED5-757B-08C5-573273D164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35609" y="4267512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rgbClr val="44A88C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D402A69-ED31-1D2D-5CE3-A9504B03C9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3805" y="4266723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rgbClr val="44A88C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410CB69-DDF1-75FD-9F96-748E69C7F1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2" y="4266723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rgbClr val="44A88C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S</a:t>
            </a:r>
            <a:endParaRPr lang="en-GB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7A9AF54-F201-1973-33BE-3B53D65193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90199" y="944088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D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BF2B914-FDE8-BC42-8A5C-2C8890DF2F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90199" y="2606517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N</a:t>
            </a:r>
            <a:endParaRPr lang="en-GB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A7E5E31-8A20-841E-BE7B-5156E72870C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90199" y="4267512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GB" sz="16600" dirty="0">
                <a:solidFill>
                  <a:srgbClr val="44A88C"/>
                </a:solidFill>
                <a:effectLst/>
                <a:latin typeface="+mj-lt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238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CN20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6718FBF-2E36-4B40-8206-1CEDA40B57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4870" y="1756565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GB" sz="16600" dirty="0">
                <a:ln w="25400"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RBCN_OCR-A-NEW" pitchFamily="2" charset="0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FAC520B-7D08-C649-E8F9-2153600376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83066" y="1755776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GB" sz="16600" dirty="0">
                <a:ln w="25400"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RBCN_OCR-A-NEW" pitchFamily="2" charset="0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B</a:t>
            </a:r>
            <a:endParaRPr lang="en-GB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5BB81CC5-784F-2E81-279E-23F38F8F38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01263" y="1755776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GB" sz="16600" dirty="0">
                <a:ln w="25400"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RBCN_OCR-A-NEW" pitchFamily="2" charset="0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C</a:t>
            </a:r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5BA7202-0B42-E83C-2B78-926A5E37D7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64872" y="3429789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GB" sz="16600" dirty="0">
                <a:ln w="25400">
                  <a:solidFill>
                    <a:schemeClr val="bg1"/>
                  </a:solidFill>
                </a:ln>
                <a:solidFill>
                  <a:srgbClr val="44A88C"/>
                </a:solidFill>
                <a:effectLst/>
                <a:latin typeface="RBCN_OCR-A-NEW" pitchFamily="2" charset="0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2</a:t>
            </a:r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FE80B8D-554B-2D1F-A7B8-6F493668A4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83068" y="3429000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GB" sz="16600" dirty="0">
                <a:ln w="25400">
                  <a:solidFill>
                    <a:schemeClr val="bg1"/>
                  </a:solidFill>
                </a:ln>
                <a:solidFill>
                  <a:srgbClr val="44A88C"/>
                </a:solidFill>
                <a:effectLst/>
                <a:latin typeface="RBCN_OCR-A-NEW" pitchFamily="2" charset="0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0</a:t>
            </a:r>
            <a:endParaRPr lang="en-GB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1131D25-3D9B-9A8B-92B1-79DB79397A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01265" y="3429000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GB" sz="16600" dirty="0">
                <a:ln w="25400">
                  <a:solidFill>
                    <a:schemeClr val="bg1"/>
                  </a:solidFill>
                </a:ln>
                <a:solidFill>
                  <a:srgbClr val="44A88C"/>
                </a:solidFill>
                <a:effectLst/>
                <a:latin typeface="RBCN_OCR-A-NEW" pitchFamily="2" charset="0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2</a:t>
            </a:r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BAA0E73-B718-BE6B-4C41-A3E2739089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19462" y="1757999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GB" sz="16600" dirty="0">
                <a:ln w="25400"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RBCN_OCR-A-NEW" pitchFamily="2" charset="0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E659B7-46B6-6083-416B-F7BF1F035E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19462" y="3429789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GB" sz="16600" dirty="0">
                <a:ln w="25400">
                  <a:solidFill>
                    <a:schemeClr val="bg1"/>
                  </a:solidFill>
                </a:ln>
                <a:solidFill>
                  <a:srgbClr val="44A88C"/>
                </a:solidFill>
                <a:effectLst/>
                <a:latin typeface="RBCN_OCR-A-NEW" pitchFamily="2" charset="0"/>
              </a:defRPr>
            </a:lvl1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0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TFRMWRK - 3x3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3FE1CF0-E986-1C5A-1381-A18CC7FFA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1501" y="942654"/>
            <a:ext cx="1118197" cy="16486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rgbClr val="44A88C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R</a:t>
            </a:r>
            <a:endParaRPr lang="en-GB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6554A8E-285B-D357-BBAA-74D7AF9B12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09697" y="941865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rgbClr val="44A88C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B</a:t>
            </a:r>
            <a:endParaRPr lang="en-GB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676C460-99F3-CD67-9E77-7FCAF45071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7894" y="941865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rgbClr val="44A88C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A5445-FCE6-A223-44E3-C84B12837D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1501" y="2605083"/>
            <a:ext cx="1118197" cy="16486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/>
              <a:t>F</a:t>
            </a:r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A36A1B9-9E21-F16D-D23D-0C1799E93A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9697" y="2604294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R</a:t>
            </a:r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F92CE46-A8FA-7E44-A9B0-F0BD7E8844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7894" y="2604294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M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9E59BDD-8524-9C75-8237-1AC64CF38E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1503" y="4267512"/>
            <a:ext cx="1118197" cy="16486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/>
              <a:t>W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59FB59D-6F70-AFDA-03B4-A1986C7641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9699" y="4266723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R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6861F97-792D-B001-5F46-986024C3E8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27896" y="4266723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/>
              <a:t>K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4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(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28" y="344697"/>
            <a:ext cx="8667750" cy="425093"/>
          </a:xfrm>
        </p:spPr>
        <p:txBody>
          <a:bodyPr/>
          <a:lstStyle>
            <a:lvl1pPr>
              <a:defRPr cap="all" baseline="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029" y="836613"/>
            <a:ext cx="8667750" cy="504825"/>
          </a:xfrm>
        </p:spPr>
        <p:txBody>
          <a:bodyPr vert="horz" lIns="0" tIns="0" rIns="0" bIns="0" rtlCol="0" anchor="ctr">
            <a:noAutofit/>
          </a:bodyPr>
          <a:lstStyle>
            <a:lvl1pPr marL="4763" indent="0">
              <a:buNone/>
              <a:defRPr lang="de-DE" sz="3600" cap="all" spc="-263" baseline="0" dirty="0">
                <a:solidFill>
                  <a:srgbClr val="44A88C"/>
                </a:solidFill>
                <a:latin typeface="+mj-lt"/>
              </a:defRPr>
            </a:lvl1pPr>
          </a:lstStyle>
          <a:p>
            <a:pPr marL="519100" lvl="0" indent="-514337">
              <a:spcBef>
                <a:spcPct val="0"/>
              </a:spcBef>
              <a:tabLst/>
            </a:pPr>
            <a:r>
              <a:rPr lang="de-DE" dirty="0"/>
              <a:t>SUBTILE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029" y="1565978"/>
            <a:ext cx="8667750" cy="445540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(one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29" y="344697"/>
            <a:ext cx="3455758" cy="425093"/>
          </a:xfrm>
        </p:spPr>
        <p:txBody>
          <a:bodyPr/>
          <a:lstStyle>
            <a:lvl1pPr>
              <a:defRPr cap="all" baseline="0">
                <a:latin typeface="+mj-lt"/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029" y="1040044"/>
            <a:ext cx="8667750" cy="498134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extplatzhalter 15">
            <a:extLst>
              <a:ext uri="{FF2B5EF4-FFF2-40B4-BE49-F238E27FC236}">
                <a16:creationId xmlns:a16="http://schemas.microsoft.com/office/drawing/2014/main" id="{F675921D-37C8-DE34-344B-E6A0280C79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0286" y="344697"/>
            <a:ext cx="5239187" cy="425093"/>
          </a:xfrm>
        </p:spPr>
        <p:txBody>
          <a:bodyPr vert="horz" lIns="0" tIns="0" rIns="0" bIns="0" rtlCol="0" anchor="ctr">
            <a:noAutofit/>
          </a:bodyPr>
          <a:lstStyle>
            <a:lvl1pPr marL="4763" indent="0">
              <a:buNone/>
              <a:defRPr lang="de-DE" sz="3600" cap="all" spc="-263" baseline="0" dirty="0">
                <a:solidFill>
                  <a:srgbClr val="44A88C"/>
                </a:solidFill>
                <a:latin typeface="+mj-lt"/>
              </a:defRPr>
            </a:lvl1pPr>
          </a:lstStyle>
          <a:p>
            <a:pPr marL="519100" lvl="0" indent="-514337">
              <a:spcBef>
                <a:spcPct val="0"/>
              </a:spcBef>
              <a:tabLst/>
            </a:pPr>
            <a:r>
              <a:rPr lang="de-DE" dirty="0"/>
              <a:t> WITH COLOR</a:t>
            </a:r>
          </a:p>
        </p:txBody>
      </p:sp>
    </p:spTree>
    <p:extLst>
      <p:ext uri="{BB962C8B-B14F-4D97-AF65-F5344CB8AC3E}">
        <p14:creationId xmlns:p14="http://schemas.microsoft.com/office/powerpoint/2010/main" val="23794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-by-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28" y="344697"/>
            <a:ext cx="8693944" cy="42509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030" y="836613"/>
            <a:ext cx="8693944" cy="504825"/>
          </a:xfrm>
        </p:spPr>
        <p:txBody>
          <a:bodyPr vert="horz" lIns="0" tIns="0" rIns="0" bIns="0" rtlCol="0" anchor="ctr">
            <a:noAutofit/>
          </a:bodyPr>
          <a:lstStyle>
            <a:lvl1pPr marL="4763" indent="0">
              <a:buNone/>
              <a:defRPr lang="de-DE" sz="3600" cap="all" spc="-263" baseline="0" dirty="0">
                <a:solidFill>
                  <a:srgbClr val="44A88C"/>
                </a:solidFill>
                <a:latin typeface="+mj-lt"/>
              </a:defRPr>
            </a:lvl1pPr>
          </a:lstStyle>
          <a:p>
            <a:pPr marL="519100" lvl="0" indent="-514337">
              <a:spcBef>
                <a:spcPct val="0"/>
              </a:spcBef>
              <a:tabLst/>
            </a:pPr>
            <a:r>
              <a:rPr lang="de-DE" dirty="0"/>
              <a:t>SUBTILE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028" y="1565978"/>
            <a:ext cx="4238960" cy="445540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3F265-5E07-F24C-8D47-09D15CEB8C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1501" y="1565978"/>
            <a:ext cx="4347473" cy="445540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/>
                </a:solidFill>
              </a:defRPr>
            </a:lvl2pPr>
            <a:lvl3pPr marL="685783" indent="0">
              <a:buNone/>
              <a:defRPr sz="1500">
                <a:solidFill>
                  <a:schemeClr val="tx1"/>
                </a:solidFill>
              </a:defRPr>
            </a:lvl3pPr>
            <a:lvl4pPr marL="1028675" indent="0">
              <a:buNone/>
              <a:defRPr sz="1500">
                <a:solidFill>
                  <a:schemeClr val="tx1"/>
                </a:solidFill>
              </a:defRPr>
            </a:lvl4pPr>
            <a:lvl5pPr marL="1371566" indent="0">
              <a:buNone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Different Content </a:t>
            </a:r>
            <a:r>
              <a:rPr lang="de-DE" err="1"/>
              <a:t>here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11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C57C40B-6B3E-9447-B884-52538C93CF64}"/>
              </a:ext>
            </a:extLst>
          </p:cNvPr>
          <p:cNvSpPr/>
          <p:nvPr userDrawn="1"/>
        </p:nvSpPr>
        <p:spPr>
          <a:xfrm>
            <a:off x="4571500" y="344698"/>
            <a:ext cx="4320981" cy="5676683"/>
          </a:xfrm>
          <a:prstGeom prst="roundRect">
            <a:avLst>
              <a:gd name="adj" fmla="val 17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27" y="344697"/>
            <a:ext cx="4238960" cy="42509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030" y="836613"/>
            <a:ext cx="4238471" cy="504825"/>
          </a:xfrm>
        </p:spPr>
        <p:txBody>
          <a:bodyPr vert="horz" lIns="0" tIns="0" rIns="0" bIns="0" rtlCol="0" anchor="ctr">
            <a:noAutofit/>
          </a:bodyPr>
          <a:lstStyle>
            <a:lvl1pPr marL="4763" indent="0" algn="l">
              <a:buFont typeface="Arial" panose="020B0604020202020204" pitchFamily="34" charset="0"/>
              <a:buNone/>
              <a:defRPr lang="de-DE" sz="3600" cap="all" spc="-263" baseline="0" dirty="0">
                <a:solidFill>
                  <a:srgbClr val="44A88C"/>
                </a:solidFill>
                <a:latin typeface="+mj-lt"/>
              </a:defRPr>
            </a:lvl1pPr>
          </a:lstStyle>
          <a:p>
            <a:pPr marL="519100" lvl="0" indent="-514337">
              <a:spcBef>
                <a:spcPct val="0"/>
              </a:spcBef>
              <a:tabLst/>
            </a:pPr>
            <a:r>
              <a:rPr lang="de-DE" dirty="0"/>
              <a:t>SUBTILE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028" y="1565978"/>
            <a:ext cx="4238960" cy="445540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3F265-5E07-F24C-8D47-09D15CEB8C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1501" y="344698"/>
            <a:ext cx="4347473" cy="5676683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/>
                </a:solidFill>
              </a:defRPr>
            </a:lvl2pPr>
            <a:lvl3pPr marL="685783" indent="0">
              <a:buNone/>
              <a:defRPr sz="1500">
                <a:solidFill>
                  <a:schemeClr val="tx1"/>
                </a:solidFill>
              </a:defRPr>
            </a:lvl3pPr>
            <a:lvl4pPr marL="1028675" indent="0">
              <a:buNone/>
              <a:defRPr sz="1500">
                <a:solidFill>
                  <a:schemeClr val="tx1"/>
                </a:solidFill>
              </a:defRPr>
            </a:lvl4pPr>
            <a:lvl5pPr marL="1371566" indent="0">
              <a:buNone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Code Content </a:t>
            </a:r>
            <a:r>
              <a:rPr lang="de-DE" err="1"/>
              <a:t>here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87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ger Cod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C57C40B-6B3E-9447-B884-52538C93CF64}"/>
              </a:ext>
            </a:extLst>
          </p:cNvPr>
          <p:cNvSpPr/>
          <p:nvPr userDrawn="1"/>
        </p:nvSpPr>
        <p:spPr>
          <a:xfrm>
            <a:off x="3275356" y="344699"/>
            <a:ext cx="5617125" cy="5676691"/>
          </a:xfrm>
          <a:prstGeom prst="roundRect">
            <a:avLst>
              <a:gd name="adj" fmla="val 17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27" y="344697"/>
            <a:ext cx="2888810" cy="42509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TTL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030" y="836613"/>
            <a:ext cx="2888477" cy="504825"/>
          </a:xfrm>
        </p:spPr>
        <p:txBody>
          <a:bodyPr vert="horz" lIns="0" tIns="0" rIns="0" bIns="0" rtlCol="0" anchor="ctr">
            <a:noAutofit/>
          </a:bodyPr>
          <a:lstStyle>
            <a:lvl1pPr marL="4763" indent="0" algn="l">
              <a:buNone/>
              <a:defRPr lang="de-DE" sz="3600" cap="all" spc="-263" baseline="0" dirty="0">
                <a:solidFill>
                  <a:srgbClr val="44A88C"/>
                </a:solidFill>
                <a:latin typeface="+mj-lt"/>
              </a:defRPr>
            </a:lvl1pPr>
          </a:lstStyle>
          <a:p>
            <a:pPr marL="519100" lvl="0" indent="-514337">
              <a:spcBef>
                <a:spcPct val="0"/>
              </a:spcBef>
              <a:tabLst/>
            </a:pPr>
            <a:r>
              <a:rPr lang="de-DE" dirty="0"/>
              <a:t>SBTTL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028" y="1565980"/>
            <a:ext cx="2888810" cy="445540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95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3F265-5E07-F24C-8D47-09D15CEB8C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75856" y="344699"/>
            <a:ext cx="5643116" cy="567669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/>
                </a:solidFill>
              </a:defRPr>
            </a:lvl2pPr>
            <a:lvl3pPr marL="685783" indent="0">
              <a:buNone/>
              <a:defRPr sz="1500">
                <a:solidFill>
                  <a:schemeClr val="tx1"/>
                </a:solidFill>
              </a:defRPr>
            </a:lvl3pPr>
            <a:lvl4pPr marL="1028675" indent="0">
              <a:buNone/>
              <a:defRPr sz="1500">
                <a:solidFill>
                  <a:schemeClr val="tx1"/>
                </a:solidFill>
              </a:defRPr>
            </a:lvl4pPr>
            <a:lvl5pPr marL="1371566" indent="0">
              <a:buNone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Code Content </a:t>
            </a:r>
            <a:r>
              <a:rPr lang="de-DE" err="1"/>
              <a:t>here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5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27C331-9E81-AF91-0F18-7627B5297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109" b="35900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C57C40B-6B3E-9447-B884-52538C93CF64}"/>
              </a:ext>
            </a:extLst>
          </p:cNvPr>
          <p:cNvSpPr/>
          <p:nvPr userDrawn="1"/>
        </p:nvSpPr>
        <p:spPr>
          <a:xfrm>
            <a:off x="224528" y="1047024"/>
            <a:ext cx="8694945" cy="4974340"/>
          </a:xfrm>
          <a:prstGeom prst="roundRect">
            <a:avLst>
              <a:gd name="adj" fmla="val 17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528" y="344697"/>
            <a:ext cx="2727293" cy="425093"/>
          </a:xfrm>
        </p:spPr>
        <p:txBody>
          <a:bodyPr/>
          <a:lstStyle/>
          <a:p>
            <a:r>
              <a:rPr lang="de-DE"/>
              <a:t>SLIDE TITLE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51821" y="344697"/>
            <a:ext cx="5967653" cy="425093"/>
          </a:xfrm>
        </p:spPr>
        <p:txBody>
          <a:bodyPr vert="horz" lIns="0" tIns="0" rIns="0" bIns="0" rtlCol="0" anchor="ctr">
            <a:noAutofit/>
          </a:bodyPr>
          <a:lstStyle>
            <a:lvl1pPr marL="4763" indent="0">
              <a:buNone/>
              <a:defRPr lang="de-DE" sz="3600" cap="all" spc="-263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519100" lvl="0" indent="-514337">
              <a:spcBef>
                <a:spcPct val="0"/>
              </a:spcBef>
              <a:tabLst/>
            </a:pPr>
            <a:r>
              <a:rPr lang="de-DE" dirty="0"/>
              <a:t> WITH COLOR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3F265-5E07-F24C-8D47-09D15CEB8C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24528" y="1047024"/>
            <a:ext cx="8694945" cy="497434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/>
                </a:solidFill>
              </a:defRPr>
            </a:lvl2pPr>
            <a:lvl3pPr marL="685783" indent="0">
              <a:buNone/>
              <a:defRPr sz="1500">
                <a:solidFill>
                  <a:schemeClr val="tx1"/>
                </a:solidFill>
              </a:defRPr>
            </a:lvl3pPr>
            <a:lvl4pPr marL="1028675" indent="0">
              <a:buNone/>
              <a:defRPr sz="1500">
                <a:solidFill>
                  <a:schemeClr val="tx1"/>
                </a:solidFill>
              </a:defRPr>
            </a:lvl4pPr>
            <a:lvl5pPr marL="1371566" indent="0">
              <a:buNone/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Code Content </a:t>
            </a:r>
            <a:r>
              <a:rPr lang="de-DE" err="1"/>
              <a:t>here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10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s! 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6AB914-6FE1-CC54-8538-8CAA92174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109" b="35900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59BCA27-5C6F-9E41-A2DC-4019A35F21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3" y="188648"/>
            <a:ext cx="508000" cy="508000"/>
          </a:xfrm>
          <a:prstGeom prst="rect">
            <a:avLst/>
          </a:prstGeom>
        </p:spPr>
      </p:pic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67406F-2275-2C41-9D3E-96A3F3816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5301208"/>
            <a:ext cx="8646658" cy="129614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763" indent="0" algn="l">
              <a:buNone/>
              <a:tabLst/>
              <a:defRPr spc="-225">
                <a:solidFill>
                  <a:schemeClr val="tx1"/>
                </a:solidFill>
                <a:latin typeface="+mj-lt"/>
              </a:defRPr>
            </a:lvl2pPr>
            <a:lvl3pPr marL="685783" indent="0">
              <a:buNone/>
              <a:defRPr>
                <a:solidFill>
                  <a:schemeClr val="tx1"/>
                </a:solidFill>
              </a:defRPr>
            </a:lvl3pPr>
            <a:lvl4pPr marL="1028675" indent="0">
              <a:buNone/>
              <a:defRPr>
                <a:solidFill>
                  <a:schemeClr val="tx1"/>
                </a:solidFill>
              </a:defRPr>
            </a:lvl4pPr>
            <a:lvl5pPr marL="1371566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de-DE" dirty="0"/>
              <a:t>Speakers Name and Title and </a:t>
            </a:r>
            <a:r>
              <a:rPr lang="de-DE" dirty="0" err="1"/>
              <a:t>Social</a:t>
            </a:r>
            <a:r>
              <a:rPr lang="de-DE" dirty="0"/>
              <a:t> Media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E10B1FC-10B1-5749-A0BD-7923FD757CFF}"/>
              </a:ext>
            </a:extLst>
          </p:cNvPr>
          <p:cNvSpPr txBox="1">
            <a:spLocks/>
          </p:cNvSpPr>
          <p:nvPr userDrawn="1"/>
        </p:nvSpPr>
        <p:spPr>
          <a:xfrm>
            <a:off x="247650" y="3212979"/>
            <a:ext cx="8646659" cy="1861909"/>
          </a:xfrm>
          <a:prstGeom prst="rect">
            <a:avLst/>
          </a:prstGeom>
          <a:noFill/>
        </p:spPr>
        <p:txBody>
          <a:bodyPr vert="horz" wrap="square" lIns="0" tIns="0" rIns="0" bIns="0" numCol="1" rtlCol="0" anchor="t">
            <a:noAutofit/>
          </a:bodyPr>
          <a:lstStyle>
            <a:lvl1pPr marL="179388" indent="-1730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tabLst/>
              <a:defRPr lang="en-US" sz="6000" b="0" i="0" kern="1200" cap="all" spc="-600" baseline="0" dirty="0">
                <a:solidFill>
                  <a:schemeClr val="tx2"/>
                </a:solidFill>
                <a:effectLst/>
                <a:latin typeface="RBCN_OCR-A-NEW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97">
              <a:lnSpc>
                <a:spcPct val="100000"/>
              </a:lnSpc>
              <a:spcBef>
                <a:spcPts val="0"/>
              </a:spcBef>
            </a:pPr>
            <a:r>
              <a:rPr lang="de-DE" sz="4500" dirty="0" err="1">
                <a:solidFill>
                  <a:srgbClr val="44A88C"/>
                </a:solidFill>
                <a:latin typeface="+mj-lt"/>
              </a:rPr>
              <a:t>QUEstions</a:t>
            </a:r>
            <a:r>
              <a:rPr lang="de-DE" sz="4500" dirty="0">
                <a:solidFill>
                  <a:srgbClr val="44A88C"/>
                </a:solidFill>
                <a:latin typeface="+mj-lt"/>
              </a:rPr>
              <a:t>?</a:t>
            </a:r>
          </a:p>
        </p:txBody>
      </p:sp>
      <p:sp>
        <p:nvSpPr>
          <p:cNvPr id="13" name="Titel 11">
            <a:extLst>
              <a:ext uri="{FF2B5EF4-FFF2-40B4-BE49-F238E27FC236}">
                <a16:creationId xmlns:a16="http://schemas.microsoft.com/office/drawing/2014/main" id="{C46B5AAF-BC08-7A4C-997F-E979FE93A309}"/>
              </a:ext>
            </a:extLst>
          </p:cNvPr>
          <p:cNvSpPr txBox="1">
            <a:spLocks/>
          </p:cNvSpPr>
          <p:nvPr userDrawn="1"/>
        </p:nvSpPr>
        <p:spPr>
          <a:xfrm>
            <a:off x="255606" y="1711110"/>
            <a:ext cx="8644616" cy="186190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635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de-DE" sz="6000" b="0" i="0" kern="1200" cap="all" spc="-600" baseline="0" dirty="0">
                <a:solidFill>
                  <a:schemeClr val="tx1"/>
                </a:solidFill>
                <a:effectLst/>
                <a:latin typeface="OCR A Extended" panose="02010509020102010303" pitchFamily="49" charset="77"/>
              </a:defRPr>
            </a:lvl1pPr>
          </a:lstStyle>
          <a:p>
            <a:r>
              <a:rPr lang="de-DE" sz="4500" dirty="0" err="1"/>
              <a:t>Thanks</a:t>
            </a:r>
            <a:r>
              <a:rPr lang="de-DE" sz="4500" dirty="0"/>
              <a:t>!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1869C3-28F9-CE01-3523-83660724DFEB}"/>
              </a:ext>
            </a:extLst>
          </p:cNvPr>
          <p:cNvSpPr txBox="1"/>
          <p:nvPr userDrawn="1"/>
        </p:nvSpPr>
        <p:spPr>
          <a:xfrm>
            <a:off x="144328" y="11631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RBCN_OCR-A-NEW" pitchFamily="2" charset="0"/>
              </a:rPr>
              <a:t>RBCN</a:t>
            </a:r>
            <a:r>
              <a:rPr lang="de-DE" sz="3600" dirty="0">
                <a:solidFill>
                  <a:srgbClr val="44A88C"/>
                </a:solidFill>
                <a:latin typeface="RBCN_OCR-A-NEW" pitchFamily="2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449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6AEA7B-8389-8A13-ABB7-C4F0EB029CE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 t="14109" b="35900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DA5D224-0DFA-CF8D-3453-DDAC0C4DE27C}"/>
              </a:ext>
            </a:extLst>
          </p:cNvPr>
          <p:cNvSpPr txBox="1"/>
          <p:nvPr userDrawn="1"/>
        </p:nvSpPr>
        <p:spPr>
          <a:xfrm>
            <a:off x="61687" y="6211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RBCN_OCR-A-NEW" pitchFamily="2" charset="0"/>
              </a:rPr>
              <a:t>RBCN</a:t>
            </a:r>
            <a:r>
              <a:rPr lang="de-DE" sz="3600" dirty="0">
                <a:solidFill>
                  <a:srgbClr val="44A88C"/>
                </a:solidFill>
                <a:latin typeface="RBCN_OCR-A-NEW" pitchFamily="2" charset="0"/>
              </a:rPr>
              <a:t>26</a:t>
            </a: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DF61ED77-46C6-044A-9018-F06672F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4" y="196779"/>
            <a:ext cx="8798451" cy="4250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MASTERTITELFORMATBEARBEITEN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AA7EF7C-FF5B-C347-AAB8-E9B20CE73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9405" y="6346786"/>
            <a:ext cx="1190412" cy="365125"/>
          </a:xfrm>
          <a:prstGeom prst="rect">
            <a:avLst/>
          </a:prstGeom>
        </p:spPr>
        <p:txBody>
          <a:bodyPr anchor="ctr"/>
          <a:lstStyle>
            <a:lvl1pPr algn="r">
              <a:defRPr sz="1050" b="0" i="0">
                <a:solidFill>
                  <a:schemeClr val="tx1"/>
                </a:solidFill>
                <a:latin typeface="+mj-lt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7BA61E-B831-F94A-8CEF-7ECFE89AE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12345" y="6346786"/>
            <a:ext cx="2997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0D43A8-223B-144F-A09D-5D538B4C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365" y="756990"/>
            <a:ext cx="8798452" cy="54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10AA83-EF73-344F-9B57-B36931624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4542" y="6346786"/>
            <a:ext cx="2997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352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649" r:id="rId2"/>
    <p:sldLayoutId id="2147483655" r:id="rId3"/>
    <p:sldLayoutId id="2147483702" r:id="rId4"/>
    <p:sldLayoutId id="2147483695" r:id="rId5"/>
    <p:sldLayoutId id="2147483698" r:id="rId6"/>
    <p:sldLayoutId id="2147483696" r:id="rId7"/>
    <p:sldLayoutId id="2147483697" r:id="rId8"/>
    <p:sldLayoutId id="2147483699" r:id="rId9"/>
    <p:sldLayoutId id="2147483694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marL="4763" indent="0" algn="l" defTabSz="685783" rtl="0" eaLnBrk="1" latinLnBrk="0" hangingPunct="1">
        <a:lnSpc>
          <a:spcPct val="90000"/>
        </a:lnSpc>
        <a:spcBef>
          <a:spcPct val="0"/>
        </a:spcBef>
        <a:buNone/>
        <a:tabLst/>
        <a:defRPr sz="3600" b="0" i="0" kern="1200" cap="all" spc="-263" baseline="0">
          <a:solidFill>
            <a:schemeClr val="tx1"/>
          </a:solidFill>
          <a:latin typeface="+mj-lt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6AEA7B-8389-8A13-ABB7-C4F0EB029CE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t="14109" b="35900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DA5D224-0DFA-CF8D-3453-DDAC0C4DE27C}"/>
              </a:ext>
            </a:extLst>
          </p:cNvPr>
          <p:cNvSpPr txBox="1"/>
          <p:nvPr userDrawn="1"/>
        </p:nvSpPr>
        <p:spPr>
          <a:xfrm>
            <a:off x="61687" y="6211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RBCN_OCR-A-NEW" pitchFamily="2" charset="0"/>
              </a:rPr>
              <a:t>RBCN</a:t>
            </a:r>
            <a:r>
              <a:rPr lang="de-DE" sz="3600" dirty="0">
                <a:solidFill>
                  <a:srgbClr val="44A88C"/>
                </a:solidFill>
                <a:latin typeface="RBCN_OCR-A-NEW" pitchFamily="2" charset="0"/>
              </a:rPr>
              <a:t>26</a:t>
            </a: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DF61ED77-46C6-044A-9018-F06672F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4" y="196779"/>
            <a:ext cx="8798451" cy="4250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MASTERTITELFORMATBEARBEITEN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AA7EF7C-FF5B-C347-AAB8-E9B20CE73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9405" y="6346786"/>
            <a:ext cx="1190412" cy="365125"/>
          </a:xfrm>
          <a:prstGeom prst="rect">
            <a:avLst/>
          </a:prstGeom>
        </p:spPr>
        <p:txBody>
          <a:bodyPr anchor="ctr"/>
          <a:lstStyle>
            <a:lvl1pPr algn="r">
              <a:defRPr sz="1050" b="0" i="0">
                <a:solidFill>
                  <a:schemeClr val="tx1"/>
                </a:solidFill>
                <a:latin typeface="+mj-lt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7BA61E-B831-F94A-8CEF-7ECFE89AE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12345" y="6346786"/>
            <a:ext cx="2997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0D43A8-223B-144F-A09D-5D538B4C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365" y="756990"/>
            <a:ext cx="8798452" cy="5419974"/>
          </a:xfrm>
          <a:prstGeom prst="rect">
            <a:avLst/>
          </a:prstGeom>
          <a:gradFill>
            <a:gsLst>
              <a:gs pos="74000">
                <a:srgbClr val="07131A">
                  <a:alpha val="55000"/>
                </a:srgbClr>
              </a:gs>
              <a:gs pos="90000">
                <a:srgbClr val="14322D">
                  <a:alpha val="50000"/>
                </a:srgbClr>
              </a:gs>
              <a:gs pos="100000">
                <a:srgbClr val="20503F">
                  <a:alpha val="50000"/>
                </a:srgbClr>
              </a:gs>
            </a:gsLst>
            <a:lin ang="2700000" scaled="0"/>
          </a:gra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10AA83-EF73-344F-9B57-B36931624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4542" y="6346786"/>
            <a:ext cx="2997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6473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marL="4763" indent="0" algn="l" defTabSz="685783" rtl="0" eaLnBrk="1" latinLnBrk="0" hangingPunct="1">
        <a:lnSpc>
          <a:spcPct val="90000"/>
        </a:lnSpc>
        <a:spcBef>
          <a:spcPct val="0"/>
        </a:spcBef>
        <a:buNone/>
        <a:tabLst/>
        <a:defRPr sz="3600" b="0" i="0" kern="1200" cap="all" spc="-263" baseline="0">
          <a:solidFill>
            <a:schemeClr val="tx1"/>
          </a:solidFill>
          <a:latin typeface="+mj-lt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6AEA7B-8389-8A13-ABB7-C4F0EB029CE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rcRect t="14109" b="35900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DA5D224-0DFA-CF8D-3453-DDAC0C4DE27C}"/>
              </a:ext>
            </a:extLst>
          </p:cNvPr>
          <p:cNvSpPr txBox="1"/>
          <p:nvPr userDrawn="1"/>
        </p:nvSpPr>
        <p:spPr>
          <a:xfrm>
            <a:off x="61687" y="62116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RBCN_OCR-A-NEW" pitchFamily="2" charset="0"/>
              </a:rPr>
              <a:t>RBCN</a:t>
            </a:r>
            <a:r>
              <a:rPr lang="de-DE" sz="3600" dirty="0">
                <a:solidFill>
                  <a:srgbClr val="44A88C"/>
                </a:solidFill>
                <a:latin typeface="RBCN_OCR-A-NEW" pitchFamily="2" charset="0"/>
              </a:rPr>
              <a:t>26</a:t>
            </a: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DF61ED77-46C6-044A-9018-F06672F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4" y="196779"/>
            <a:ext cx="8798451" cy="4250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MASTERTITELFORMATBEARBEITEN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AA7EF7C-FF5B-C347-AAB8-E9B20CE73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69405" y="6346786"/>
            <a:ext cx="1190412" cy="365125"/>
          </a:xfrm>
          <a:prstGeom prst="rect">
            <a:avLst/>
          </a:prstGeom>
        </p:spPr>
        <p:txBody>
          <a:bodyPr anchor="ctr"/>
          <a:lstStyle>
            <a:lvl1pPr algn="r">
              <a:defRPr sz="1050" b="0" i="0">
                <a:solidFill>
                  <a:schemeClr val="tx1"/>
                </a:solidFill>
                <a:latin typeface="+mj-lt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7BA61E-B831-F94A-8CEF-7ECFE89AE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12345" y="6346786"/>
            <a:ext cx="2997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Speaker Name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0D43A8-223B-144F-A09D-5D538B4C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365" y="756990"/>
            <a:ext cx="8798452" cy="541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10AA83-EF73-344F-9B57-B36931624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14542" y="6346786"/>
            <a:ext cx="2997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59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40" r:id="rId3"/>
    <p:sldLayoutId id="2147483741" r:id="rId4"/>
    <p:sldLayoutId id="2147483712" r:id="rId5"/>
    <p:sldLayoutId id="2147483722" r:id="rId6"/>
    <p:sldLayoutId id="2147483723" r:id="rId7"/>
    <p:sldLayoutId id="2147483724" r:id="rId8"/>
    <p:sldLayoutId id="2147483725" r:id="rId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marL="4763" indent="0" algn="l" defTabSz="685783" rtl="0" eaLnBrk="1" latinLnBrk="0" hangingPunct="1">
        <a:lnSpc>
          <a:spcPct val="90000"/>
        </a:lnSpc>
        <a:spcBef>
          <a:spcPct val="0"/>
        </a:spcBef>
        <a:buNone/>
        <a:tabLst/>
        <a:defRPr sz="3600" b="0" i="0" kern="1200" cap="all" spc="-263" baseline="0">
          <a:solidFill>
            <a:schemeClr val="tx1"/>
          </a:solidFill>
          <a:latin typeface="+mj-lt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Courier Code" panose="02000509000000000000" pitchFamily="49" charset="0"/>
        <a:buChar char="-"/>
        <a:defRPr sz="2100" b="0" i="0" kern="1200" spc="-75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67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4383BE-0647-A384-3A42-967CBB49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LAUNCHING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94B80-AA55-E4D9-5244-80798580B8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THE TESTS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237C00-1C31-C110-90C3-E6FAADFD99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lvl="0" indent="0" algn="just">
              <a:buNone/>
            </a:pPr>
            <a:endParaRPr lang="pl-PL" sz="2000" dirty="0"/>
          </a:p>
          <a:p>
            <a:pPr marL="0" lvl="0" indent="0" algn="just">
              <a:buNone/>
            </a:pPr>
            <a:r>
              <a:rPr lang="pl-PL" sz="2000" dirty="0"/>
              <a:t>Execution is normally started using the </a:t>
            </a:r>
            <a:r>
              <a:rPr lang="pl-PL" sz="2000" dirty="0">
                <a:solidFill>
                  <a:schemeClr val="tx2"/>
                </a:solidFill>
              </a:rPr>
              <a:t>robot</a:t>
            </a:r>
            <a:r>
              <a:rPr lang="pl-PL" sz="2000" dirty="0">
                <a:solidFill>
                  <a:srgbClr val="BF71FF"/>
                </a:solidFill>
              </a:rPr>
              <a:t> </a:t>
            </a:r>
            <a:r>
              <a:rPr lang="pl-PL" sz="2000" dirty="0"/>
              <a:t>command created as a part of installation</a:t>
            </a:r>
            <a:endParaRPr lang="de-DE" sz="2000" dirty="0">
              <a:solidFill>
                <a:srgbClr val="BF71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1A124F-2E1E-893E-578F-965AB1F63B5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>
              <a:lnSpc>
                <a:spcPct val="250000"/>
              </a:lnSpc>
            </a:pPr>
            <a:r>
              <a:rPr lang="pl-PL" sz="1600" dirty="0"/>
              <a:t>&gt; </a:t>
            </a:r>
            <a:r>
              <a:rPr lang="pl-PL" sz="1600" dirty="0">
                <a:solidFill>
                  <a:schemeClr val="tx2"/>
                </a:solidFill>
              </a:rPr>
              <a:t>robot</a:t>
            </a:r>
            <a:r>
              <a:rPr lang="pl-PL" sz="1600" dirty="0"/>
              <a:t> tests.robot</a:t>
            </a:r>
          </a:p>
          <a:p>
            <a:pPr lvl="0">
              <a:lnSpc>
                <a:spcPct val="250000"/>
              </a:lnSpc>
            </a:pPr>
            <a:r>
              <a:rPr lang="pl-PL" sz="1600" dirty="0"/>
              <a:t>&gt; </a:t>
            </a:r>
            <a:r>
              <a:rPr lang="pl-PL" sz="1600" dirty="0">
                <a:solidFill>
                  <a:schemeClr val="tx2"/>
                </a:solidFill>
              </a:rPr>
              <a:t>robot</a:t>
            </a:r>
            <a:r>
              <a:rPr lang="pl-PL" sz="1600" dirty="0"/>
              <a:t> path/to/my_tests/</a:t>
            </a:r>
          </a:p>
          <a:p>
            <a:pPr lvl="0">
              <a:lnSpc>
                <a:spcPct val="250000"/>
              </a:lnSpc>
            </a:pPr>
            <a:r>
              <a:rPr lang="pl-PL" sz="1600" dirty="0"/>
              <a:t>&gt; </a:t>
            </a:r>
            <a:r>
              <a:rPr lang="pl-PL" sz="1600" dirty="0">
                <a:solidFill>
                  <a:schemeClr val="tx2"/>
                </a:solidFill>
              </a:rPr>
              <a:t>robot</a:t>
            </a:r>
            <a:r>
              <a:rPr lang="pl-PL" sz="1600" dirty="0"/>
              <a:t> my_tests.robot your_tests.robot</a:t>
            </a:r>
          </a:p>
          <a:p>
            <a:pPr lvl="0">
              <a:lnSpc>
                <a:spcPct val="250000"/>
              </a:lnSpc>
            </a:pPr>
            <a:r>
              <a:rPr lang="pl-PL" sz="1600" dirty="0"/>
              <a:t>&gt; </a:t>
            </a:r>
            <a:r>
              <a:rPr lang="pl-PL" sz="1600" dirty="0">
                <a:solidFill>
                  <a:schemeClr val="tx2"/>
                </a:solidFill>
              </a:rPr>
              <a:t>robot</a:t>
            </a:r>
            <a:r>
              <a:rPr lang="pl-PL" sz="1600" dirty="0"/>
              <a:t> --include smoke –d ./results my_tests.robot</a:t>
            </a:r>
            <a:endParaRPr lang="de-DE" sz="1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7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F90F31-B6BD-B2FD-714D-441EDBD2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2BB6F-3B14-B03C-FA1D-F6A05A9A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84212-96E1-216F-7D4B-ED62D08A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C7C730-1B67-89A0-0E31-2E2BC07B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CASE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422E5-901F-8166-4AB9-AF1FF3ED4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&amp; keywords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4D4C20-835D-CCCC-704F-725F923A55A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lvl="0" indent="0" algn="just">
              <a:buNone/>
            </a:pPr>
            <a:endParaRPr lang="pl-PL" sz="2000" dirty="0"/>
          </a:p>
          <a:p>
            <a:pPr marL="0" lvl="0" indent="0" algn="just">
              <a:buNone/>
            </a:pPr>
            <a:r>
              <a:rPr lang="pl-PL" sz="2000" dirty="0"/>
              <a:t>Overall, test cases and keywords share the same syntax. They differs in options and the section where they are declared.</a:t>
            </a:r>
            <a:endParaRPr lang="de-DE" sz="20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978A220-4B8D-A274-5860-72860567B5D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pl-PL" sz="1600" dirty="0">
                <a:solidFill>
                  <a:schemeClr val="tx2"/>
                </a:solidFill>
              </a:rPr>
              <a:t>*** Test Cases ***</a:t>
            </a:r>
            <a:br>
              <a:rPr lang="pl-PL" sz="1600" dirty="0"/>
            </a:br>
            <a:endParaRPr lang="pl-PL" sz="1600" dirty="0"/>
          </a:p>
          <a:p>
            <a:pPr lvl="0"/>
            <a:r>
              <a:rPr lang="pl-PL" sz="1600" dirty="0"/>
              <a:t>Example test case</a:t>
            </a:r>
          </a:p>
          <a:p>
            <a:pPr lvl="0"/>
            <a:r>
              <a:rPr lang="pl-PL" sz="1600" dirty="0"/>
              <a:t>    </a:t>
            </a:r>
            <a:r>
              <a:rPr lang="pl-PL" sz="1400" dirty="0"/>
              <a:t>[Documentation]	This is documentation</a:t>
            </a:r>
          </a:p>
          <a:p>
            <a:pPr lvl="0"/>
            <a:r>
              <a:rPr lang="pl-PL" sz="1400" dirty="0"/>
              <a:t>    ... 		and it can contains</a:t>
            </a:r>
          </a:p>
          <a:p>
            <a:pPr lvl="0"/>
            <a:r>
              <a:rPr lang="pl-PL" sz="1400" dirty="0"/>
              <a:t>    ...			multilines</a:t>
            </a:r>
          </a:p>
          <a:p>
            <a:pPr lvl="0"/>
            <a:r>
              <a:rPr lang="pl-PL" sz="1400" dirty="0"/>
              <a:t>    [Setup]		Setup keyword</a:t>
            </a:r>
          </a:p>
          <a:p>
            <a:pPr lvl="0"/>
            <a:r>
              <a:rPr lang="pl-PL" sz="1400" dirty="0"/>
              <a:t>    [Tags]		example</a:t>
            </a:r>
          </a:p>
          <a:p>
            <a:pPr lvl="0"/>
            <a:r>
              <a:rPr lang="pl-PL" sz="1400" dirty="0"/>
              <a:t>    [Template]		Keyword that will be used </a:t>
            </a:r>
          </a:p>
          <a:p>
            <a:pPr lvl="0"/>
            <a:r>
              <a:rPr lang="pl-PL" sz="1400" dirty="0"/>
              <a:t>    [Timeout]		1min</a:t>
            </a:r>
          </a:p>
          <a:p>
            <a:pPr lvl="0"/>
            <a:endParaRPr lang="pl-PL" sz="1400" dirty="0"/>
          </a:p>
          <a:p>
            <a:pPr lvl="0"/>
            <a:r>
              <a:rPr lang="pl-PL" sz="1400" dirty="0"/>
              <a:t>    Log		Hello World!</a:t>
            </a:r>
          </a:p>
          <a:p>
            <a:pPr lvl="0"/>
            <a:endParaRPr lang="pl-PL" sz="1400" dirty="0"/>
          </a:p>
          <a:p>
            <a:pPr lvl="0"/>
            <a:r>
              <a:rPr lang="pl-PL" sz="1400" dirty="0"/>
              <a:t>    [Teardown]		Teardown keyword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17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39759-C5A5-50B3-04EB-2A3C96B4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A7677-8A63-D9BD-67F3-3EB6EF475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D40ED-B537-05F6-E555-C2AAA24E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1F378-3E4C-4A06-01E0-1625DC14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FA3344C-73CD-E609-901B-30D25747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 CASE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678F3-53E2-63ED-E80A-81658CD540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&amp; keywords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C2E71A-F365-6833-2EC8-F0E158D2AD3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lvl="0" indent="0" algn="just">
              <a:buNone/>
            </a:pPr>
            <a:endParaRPr lang="pl-PL" sz="2000" dirty="0"/>
          </a:p>
          <a:p>
            <a:pPr marL="0" lvl="0" indent="0" algn="just">
              <a:buNone/>
            </a:pPr>
            <a:r>
              <a:rPr lang="pl-PL" sz="2000" dirty="0"/>
              <a:t>Overall, test cases and keywords share the same syntax. They differs in options and the section where they are declared.</a:t>
            </a:r>
            <a:endParaRPr lang="de-DE" sz="20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A092EE1-9DA9-363D-9694-93B955FDC1F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pl-PL" sz="1400" dirty="0">
                <a:solidFill>
                  <a:schemeClr val="tx2"/>
                </a:solidFill>
              </a:rPr>
              <a:t>*** Keywords ***</a:t>
            </a:r>
            <a:br>
              <a:rPr lang="pl-PL" sz="1400" dirty="0"/>
            </a:br>
            <a:endParaRPr lang="pl-PL" sz="1400" dirty="0"/>
          </a:p>
          <a:p>
            <a:pPr lvl="0"/>
            <a:r>
              <a:rPr lang="pl-PL" sz="1400" dirty="0"/>
              <a:t>Example keyword</a:t>
            </a:r>
          </a:p>
          <a:p>
            <a:pPr lvl="0"/>
            <a:r>
              <a:rPr lang="pl-PL" sz="1400" dirty="0"/>
              <a:t>    [Documentation]	This is documentation</a:t>
            </a:r>
          </a:p>
          <a:p>
            <a:pPr lvl="0"/>
            <a:r>
              <a:rPr lang="pl-PL" sz="1400" dirty="0"/>
              <a:t>    ... 		and it can contains multilines</a:t>
            </a:r>
          </a:p>
          <a:p>
            <a:pPr lvl="0"/>
            <a:r>
              <a:rPr lang="pl-PL" sz="1400" dirty="0"/>
              <a:t>    [Setup]		Setup keyword</a:t>
            </a:r>
          </a:p>
          <a:p>
            <a:pPr lvl="0"/>
            <a:r>
              <a:rPr lang="pl-PL" sz="1400" dirty="0"/>
              <a:t>    [Tags]		example</a:t>
            </a:r>
          </a:p>
          <a:p>
            <a:pPr lvl="0"/>
            <a:r>
              <a:rPr lang="pl-PL" sz="1400" dirty="0"/>
              <a:t>    [Arguments]	${arg}		${default}=value</a:t>
            </a:r>
          </a:p>
          <a:p>
            <a:pPr lvl="0"/>
            <a:r>
              <a:rPr lang="pl-PL" sz="1400" dirty="0"/>
              <a:t>    [Timeout]		1min</a:t>
            </a:r>
          </a:p>
          <a:p>
            <a:pPr lvl="0"/>
            <a:endParaRPr lang="pl-PL" sz="1400" dirty="0"/>
          </a:p>
          <a:p>
            <a:pPr lvl="0"/>
            <a:r>
              <a:rPr lang="pl-PL" sz="1400" dirty="0"/>
              <a:t>    ${sum}	Calculate sum    5    6</a:t>
            </a:r>
          </a:p>
          <a:p>
            <a:pPr lvl="0"/>
            <a:r>
              <a:rPr lang="pl-PL" sz="1400" dirty="0"/>
              <a:t>    RETURN	${sum}</a:t>
            </a:r>
          </a:p>
          <a:p>
            <a:pPr lvl="0"/>
            <a:endParaRPr lang="pl-PL" sz="1400" dirty="0"/>
          </a:p>
          <a:p>
            <a:pPr lvl="0"/>
            <a:r>
              <a:rPr lang="pl-PL" sz="1400" dirty="0"/>
              <a:t>    [Teardown]		Teardown keyword</a:t>
            </a:r>
          </a:p>
        </p:txBody>
      </p:sp>
    </p:spTree>
    <p:extLst>
      <p:ext uri="{BB962C8B-B14F-4D97-AF65-F5344CB8AC3E}">
        <p14:creationId xmlns:p14="http://schemas.microsoft.com/office/powerpoint/2010/main" val="400354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5D64E-FEA6-A4AD-1364-B4B776050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0876D-2CD4-58D6-8C77-79F448D32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D5744-5100-09E0-21EB-12EBA891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62AAA7-FF14-F933-171A-5230C2C80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5517" y="361802"/>
            <a:ext cx="4238471" cy="504825"/>
          </a:xfrm>
        </p:spPr>
        <p:txBody>
          <a:bodyPr/>
          <a:lstStyle/>
          <a:p>
            <a:r>
              <a:rPr lang="pl-PL" dirty="0"/>
              <a:t>VARIABLES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6D5803-DDAC-55D0-3E5A-83F1D5D32A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5028" y="1095556"/>
            <a:ext cx="4238960" cy="4925828"/>
          </a:xfrm>
        </p:spPr>
        <p:txBody>
          <a:bodyPr/>
          <a:lstStyle/>
          <a:p>
            <a:pPr marL="0" lvl="0" indent="0" algn="just">
              <a:buNone/>
            </a:pPr>
            <a:r>
              <a:rPr lang="pl-PL" sz="1800" dirty="0"/>
              <a:t>Variable types: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1800" dirty="0"/>
              <a:t>scalars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1800" dirty="0"/>
              <a:t>lists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1800" dirty="0"/>
              <a:t>dictionaries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1800" dirty="0"/>
              <a:t>environment and built-in variables</a:t>
            </a:r>
          </a:p>
          <a:p>
            <a:pPr marL="0" lvl="0" indent="0" algn="just">
              <a:buNone/>
            </a:pPr>
            <a:endParaRPr lang="pl-PL" sz="1800" dirty="0"/>
          </a:p>
          <a:p>
            <a:pPr marL="0" lvl="0" indent="0" algn="just">
              <a:buNone/>
            </a:pPr>
            <a:r>
              <a:rPr lang="pl-PL" sz="1800" dirty="0"/>
              <a:t>Variables can be created in variables sections, variable files, by using built-in keywords or by VAR syntax. They can be passed through the command line or be returned from keywords. </a:t>
            </a:r>
          </a:p>
          <a:p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E6A3B70-CA6D-C23B-9966-91DCD559CCB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pl-PL" sz="1400" dirty="0">
                <a:solidFill>
                  <a:schemeClr val="tx2"/>
                </a:solidFill>
              </a:rPr>
              <a:t>*** Variables ***</a:t>
            </a:r>
          </a:p>
          <a:p>
            <a:pPr lvl="0"/>
            <a:r>
              <a:rPr lang="pl-PL" sz="1400" dirty="0"/>
              <a:t>${name}	    Igor</a:t>
            </a:r>
          </a:p>
          <a:p>
            <a:pPr lvl="0"/>
            <a:r>
              <a:rPr lang="pl-PL" sz="1400" dirty="0"/>
              <a:t>@{names	    Adam	    Peter</a:t>
            </a:r>
          </a:p>
          <a:p>
            <a:pPr lvl="0"/>
            <a:r>
              <a:rPr lang="pl-PL" sz="1400" dirty="0"/>
              <a:t>&amp;{user}	    id=1  name=${name}</a:t>
            </a:r>
          </a:p>
          <a:p>
            <a:pPr lvl="0"/>
            <a:r>
              <a:rPr lang="pl-PL" sz="1400" dirty="0"/>
              <a:t>...	    tel_num=123456</a:t>
            </a:r>
          </a:p>
          <a:p>
            <a:pPr lvl="0"/>
            <a:endParaRPr lang="pl-PL" sz="1400" dirty="0"/>
          </a:p>
          <a:p>
            <a:pPr lvl="0"/>
            <a:r>
              <a:rPr lang="pl-PL" sz="1400" dirty="0">
                <a:solidFill>
                  <a:schemeClr val="tx2"/>
                </a:solidFill>
              </a:rPr>
              <a:t>*** Keywords ***</a:t>
            </a:r>
          </a:p>
          <a:p>
            <a:pPr lvl="0"/>
            <a:r>
              <a:rPr lang="pl-PL" sz="1400" dirty="0"/>
              <a:t>Play with variable</a:t>
            </a:r>
          </a:p>
          <a:p>
            <a:pPr lvl="0"/>
            <a:r>
              <a:rPr lang="pl-PL" sz="1400" dirty="0"/>
              <a:t>    VAR		${hi}     Hello, world!</a:t>
            </a:r>
          </a:p>
          <a:p>
            <a:pPr lvl="0"/>
            <a:r>
              <a:rPr lang="pl-PL" sz="1400" dirty="0"/>
              <a:t>    RETURN	${hi}</a:t>
            </a:r>
          </a:p>
          <a:p>
            <a:pPr lvl="0"/>
            <a:endParaRPr lang="pl-PL" sz="1400" dirty="0"/>
          </a:p>
          <a:p>
            <a:pPr lvl="0"/>
            <a:r>
              <a:rPr lang="pl-PL" sz="1400" dirty="0"/>
              <a:t>Built-in, environment and number variables</a:t>
            </a:r>
          </a:p>
          <a:p>
            <a:pPr lvl="0"/>
            <a:r>
              <a:rPr lang="pl-PL" sz="1400" dirty="0"/>
              <a:t>    Log    ${CURDIR}</a:t>
            </a:r>
          </a:p>
          <a:p>
            <a:pPr lvl="0"/>
            <a:r>
              <a:rPr lang="pl-PL" sz="1400" dirty="0"/>
              <a:t>    Log	    C:${/}Users${/}Igor</a:t>
            </a:r>
          </a:p>
          <a:p>
            <a:pPr lvl="0"/>
            <a:r>
              <a:rPr lang="pl-PL" sz="1400" dirty="0"/>
              <a:t>    Log 	   ${5}</a:t>
            </a:r>
          </a:p>
          <a:p>
            <a:pPr lvl="0"/>
            <a:r>
              <a:rPr lang="pl-PL" sz="1400" dirty="0"/>
              <a:t>    Log    %{USER}</a:t>
            </a:r>
            <a:endParaRPr lang="de-DE" sz="1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00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29641-A0F1-D16B-BC32-D9D8A0DE3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3B3652-3789-4988-071D-5046BE4C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93E4-7C50-B937-F379-2F6F0F8E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BB8DB38-CC94-48FC-0C71-DFD7BF71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USING 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725B49-BD65-D3DC-F8D2-23D7A0B894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ARGUMENTS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E4FD74-EB9D-E5A9-BD80-7AEF914449B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pl-PL" sz="1800" dirty="0"/>
              <a:t>There are several methods of defining and using arguments.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1800" dirty="0"/>
              <a:t>Positional arguments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1800" dirty="0"/>
              <a:t>Named arguments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1800" dirty="0"/>
              <a:t>Arguments with default values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1800" dirty="0"/>
              <a:t>Variable number of arguments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1800" dirty="0"/>
              <a:t>Free named arguments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1800" dirty="0"/>
              <a:t>Embedding arguments into keyword name</a:t>
            </a:r>
            <a:endParaRPr lang="en-US" sz="18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85D1D6-111F-86FD-35C1-5680237423F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pl-PL" sz="1200" dirty="0">
                <a:solidFill>
                  <a:schemeClr val="tx2"/>
                </a:solidFill>
              </a:rPr>
              <a:t>*** Test cases ***</a:t>
            </a:r>
          </a:p>
          <a:p>
            <a:pPr lvl="0">
              <a:lnSpc>
                <a:spcPct val="70000"/>
              </a:lnSpc>
            </a:pPr>
            <a:r>
              <a:rPr lang="pl-PL" sz="1200" dirty="0"/>
              <a:t>Embedded arguments</a:t>
            </a:r>
          </a:p>
          <a:p>
            <a:pPr lvl="0">
              <a:lnSpc>
                <a:spcPct val="70000"/>
              </a:lnSpc>
            </a:pPr>
            <a:r>
              <a:rPr lang="pl-PL" sz="1200" dirty="0"/>
              <a:t>    Select cat from list</a:t>
            </a:r>
          </a:p>
          <a:p>
            <a:pPr lvl="0">
              <a:lnSpc>
                <a:spcPct val="70000"/>
              </a:lnSpc>
            </a:pPr>
            <a:r>
              <a:rPr lang="pl-PL" sz="1200" dirty="0"/>
              <a:t>    Select dog from list</a:t>
            </a:r>
          </a:p>
          <a:p>
            <a:pPr lvl="0">
              <a:lnSpc>
                <a:spcPct val="70000"/>
              </a:lnSpc>
            </a:pPr>
            <a:endParaRPr lang="pl-PL" sz="1200" dirty="0"/>
          </a:p>
          <a:p>
            <a:pPr lvl="0">
              <a:lnSpc>
                <a:spcPct val="70000"/>
              </a:lnSpc>
            </a:pPr>
            <a:r>
              <a:rPr lang="pl-PL" sz="1200" dirty="0">
                <a:solidFill>
                  <a:schemeClr val="tx2"/>
                </a:solidFill>
              </a:rPr>
              <a:t>*** Keywords ***</a:t>
            </a:r>
          </a:p>
          <a:p>
            <a:pPr lvl="0">
              <a:lnSpc>
                <a:spcPct val="70000"/>
              </a:lnSpc>
            </a:pPr>
            <a:r>
              <a:rPr lang="pl-PL" sz="1200" dirty="0"/>
              <a:t>Three positional arguments</a:t>
            </a:r>
          </a:p>
          <a:p>
            <a:pPr lvl="0">
              <a:lnSpc>
                <a:spcPct val="70000"/>
              </a:lnSpc>
            </a:pPr>
            <a:r>
              <a:rPr lang="pl-PL" sz="1200" dirty="0"/>
              <a:t>    [Arguments]   ${arg1}   ${arg2}   ${arg3}</a:t>
            </a:r>
          </a:p>
          <a:p>
            <a:pPr lvl="0">
              <a:lnSpc>
                <a:spcPct val="70000"/>
              </a:lnSpc>
            </a:pPr>
            <a:r>
              <a:rPr lang="pl-PL" sz="1200" dirty="0"/>
              <a:t>    Log	   First: ${arg1}, second: ${arg2}, third: ${arg3}</a:t>
            </a:r>
          </a:p>
          <a:p>
            <a:pPr lvl="0">
              <a:lnSpc>
                <a:spcPct val="70000"/>
              </a:lnSpc>
            </a:pPr>
            <a:endParaRPr lang="pl-PL" sz="1200" dirty="0"/>
          </a:p>
          <a:p>
            <a:pPr lvl="0">
              <a:lnSpc>
                <a:spcPct val="70000"/>
              </a:lnSpc>
            </a:pPr>
            <a:r>
              <a:rPr lang="pl-PL" sz="1200" dirty="0"/>
              <a:t>Named arguments and one with a default</a:t>
            </a:r>
          </a:p>
          <a:p>
            <a:pPr lvl="0">
              <a:lnSpc>
                <a:spcPct val="70000"/>
              </a:lnSpc>
            </a:pPr>
            <a:r>
              <a:rPr lang="pl-PL" sz="1200" dirty="0"/>
              <a:t>   [Arguments]	required=${required}   ${optional}=default</a:t>
            </a:r>
          </a:p>
          <a:p>
            <a:pPr lvl="0">
              <a:lnSpc>
                <a:spcPct val="70000"/>
              </a:lnSpc>
            </a:pPr>
            <a:r>
              <a:rPr lang="pl-PL" sz="1200" dirty="0"/>
              <a:t>   Log    	Required: ${required}, optional: ${optional}</a:t>
            </a:r>
          </a:p>
          <a:p>
            <a:pPr lvl="0">
              <a:lnSpc>
                <a:spcPct val="70000"/>
              </a:lnSpc>
            </a:pPr>
            <a:endParaRPr lang="pl-PL" sz="1200" dirty="0"/>
          </a:p>
          <a:p>
            <a:pPr lvl="0">
              <a:lnSpc>
                <a:spcPct val="70000"/>
              </a:lnSpc>
            </a:pPr>
            <a:r>
              <a:rPr lang="pl-PL" sz="1200" dirty="0"/>
              <a:t>Any number of arguments</a:t>
            </a:r>
          </a:p>
          <a:p>
            <a:pPr lvl="0">
              <a:lnSpc>
                <a:spcPct val="70000"/>
              </a:lnSpc>
            </a:pPr>
            <a:r>
              <a:rPr lang="pl-PL" sz="1200" dirty="0"/>
              <a:t>   [Arguments]   @{varargs}</a:t>
            </a:r>
          </a:p>
          <a:p>
            <a:pPr lvl="0">
              <a:lnSpc>
                <a:spcPct val="70000"/>
              </a:lnSpc>
            </a:pPr>
            <a:r>
              <a:rPr lang="pl-PL" sz="1200" dirty="0"/>
              <a:t>   Log Many   @{varargs}</a:t>
            </a:r>
          </a:p>
          <a:p>
            <a:pPr lvl="0">
              <a:lnSpc>
                <a:spcPct val="70000"/>
              </a:lnSpc>
            </a:pPr>
            <a:endParaRPr lang="pl-PL" sz="1200" dirty="0"/>
          </a:p>
          <a:p>
            <a:pPr lvl="0">
              <a:lnSpc>
                <a:spcPct val="70000"/>
              </a:lnSpc>
            </a:pPr>
            <a:r>
              <a:rPr lang="pl-PL" sz="1200" dirty="0"/>
              <a:t>Select </a:t>
            </a:r>
            <a:r>
              <a:rPr lang="pl-PL" sz="1200" dirty="0">
                <a:solidFill>
                  <a:schemeClr val="tx2"/>
                </a:solidFill>
              </a:rPr>
              <a:t>${animal} </a:t>
            </a:r>
            <a:r>
              <a:rPr lang="pl-PL" sz="1200" dirty="0"/>
              <a:t>from list</a:t>
            </a:r>
          </a:p>
          <a:p>
            <a:pPr lvl="0">
              <a:lnSpc>
                <a:spcPct val="70000"/>
              </a:lnSpc>
            </a:pPr>
            <a:r>
              <a:rPr lang="pl-PL" sz="1200" dirty="0"/>
              <a:t>   Select items from from list    animal_list    ${animal}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9730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E632F-B505-2A55-0788-F63C0D5A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BF1C91-13E3-231B-B049-DCE0237E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87854-BFFA-2064-E5FE-2000D81F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2B9C7-60BA-7184-F80D-31438FF7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VARIABLE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4C9BDD-C97E-09D5-BF42-A7506CC6CF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FILES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AC1E04-E2F6-83A0-8F4A-D73009EB43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pl-PL" sz="2000" dirty="0"/>
              <a:t>Contains variables that can be used in the test data. C</a:t>
            </a:r>
            <a:r>
              <a:rPr lang="en-US" sz="2000" dirty="0"/>
              <a:t>an be imported in the settings section or via the command line</a:t>
            </a:r>
            <a:r>
              <a:rPr lang="pl-PL" sz="2000" dirty="0"/>
              <a:t>.</a:t>
            </a:r>
          </a:p>
          <a:p>
            <a:pPr marL="0" lvl="0" indent="0" algn="just">
              <a:buNone/>
            </a:pPr>
            <a:endParaRPr lang="pl-PL" sz="2000" dirty="0"/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2000" dirty="0"/>
              <a:t>.py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2000" dirty="0"/>
              <a:t>.yaml</a:t>
            </a:r>
          </a:p>
          <a:p>
            <a:pPr lvl="0" algn="just"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2000" dirty="0"/>
              <a:t>.json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D53897-38A3-6B93-5567-9882F546779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endParaRPr lang="pl-PL" dirty="0"/>
          </a:p>
          <a:p>
            <a:pPr lvl="0"/>
            <a:r>
              <a:rPr lang="pl-PL" dirty="0">
                <a:solidFill>
                  <a:schemeClr val="tx2"/>
                </a:solidFill>
              </a:rPr>
              <a:t>*** Settings ***</a:t>
            </a:r>
          </a:p>
          <a:p>
            <a:pPr lvl="0"/>
            <a:r>
              <a:rPr lang="pl-PL" dirty="0"/>
              <a:t>Variables		myvariables.py</a:t>
            </a:r>
          </a:p>
          <a:p>
            <a:pPr lvl="0"/>
            <a:r>
              <a:rPr lang="pl-PL" dirty="0"/>
              <a:t>Variables		../data/variables.yaml</a:t>
            </a:r>
          </a:p>
          <a:p>
            <a:pPr lvl="0"/>
            <a:endParaRPr lang="pl-PL" dirty="0"/>
          </a:p>
          <a:p>
            <a:pPr lvl="0"/>
            <a:endParaRPr lang="pl-PL" dirty="0"/>
          </a:p>
          <a:p>
            <a:pPr lvl="0"/>
            <a:endParaRPr lang="pl-PL" dirty="0"/>
          </a:p>
          <a:p>
            <a:pPr lvl="0"/>
            <a:r>
              <a:rPr lang="pl-PL" dirty="0"/>
              <a:t>&gt; --variablefile C:\path\var.json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96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1E4D9-FFD8-17F4-7D3F-AFAF7B5C5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1E97C-A50C-F09D-FF80-50DA1EA2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51EA9-BBE7-8916-F9CA-45A69C83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4CA5BF2-539C-01C6-7D40-B8D9BEC9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VARIABLE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67C2A-70C4-AFAD-00EF-C6A91C2DF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FILES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9CD4D09-EB17-DC8B-5910-D078FB2EE2D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3F4D3-B940-0C9B-C7B2-073EA903F0B6}"/>
              </a:ext>
            </a:extLst>
          </p:cNvPr>
          <p:cNvSpPr txBox="1"/>
          <p:nvPr/>
        </p:nvSpPr>
        <p:spPr>
          <a:xfrm>
            <a:off x="841100" y="1352600"/>
            <a:ext cx="4221442" cy="181588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pl-PL" sz="1400" b="1" dirty="0">
                <a:solidFill>
                  <a:schemeClr val="tx2"/>
                </a:solidFill>
                <a:latin typeface="Courier Code"/>
              </a:rPr>
              <a:t>string:     </a:t>
            </a:r>
            <a:r>
              <a:rPr lang="pl-PL" sz="1400" dirty="0">
                <a:latin typeface="Courier Code"/>
              </a:rPr>
              <a:t>Hello, world!</a:t>
            </a:r>
          </a:p>
          <a:p>
            <a:r>
              <a:rPr lang="pl-PL" sz="1400" b="1" dirty="0">
                <a:solidFill>
                  <a:schemeClr val="tx2"/>
                </a:solidFill>
                <a:latin typeface="Courier Code"/>
              </a:rPr>
              <a:t>integer:    </a:t>
            </a:r>
            <a:r>
              <a:rPr lang="pl-PL" sz="1400" dirty="0">
                <a:latin typeface="Courier Code"/>
              </a:rPr>
              <a:t>42</a:t>
            </a:r>
          </a:p>
          <a:p>
            <a:r>
              <a:rPr lang="pl-PL" sz="1400" b="1" dirty="0">
                <a:solidFill>
                  <a:schemeClr val="tx2"/>
                </a:solidFill>
                <a:latin typeface="Courier Code"/>
              </a:rPr>
              <a:t>list:</a:t>
            </a:r>
          </a:p>
          <a:p>
            <a:r>
              <a:rPr lang="pl-PL" sz="1400" dirty="0">
                <a:solidFill>
                  <a:schemeClr val="accent6"/>
                </a:solidFill>
                <a:latin typeface="Courier Code"/>
              </a:rPr>
              <a:t>    </a:t>
            </a:r>
            <a:r>
              <a:rPr lang="pl-PL" sz="1400" dirty="0">
                <a:latin typeface="Courier Code"/>
              </a:rPr>
              <a:t>- one</a:t>
            </a:r>
          </a:p>
          <a:p>
            <a:r>
              <a:rPr lang="pl-PL" sz="1400" dirty="0">
                <a:latin typeface="Courier Code"/>
              </a:rPr>
              <a:t>    - two</a:t>
            </a:r>
          </a:p>
          <a:p>
            <a:r>
              <a:rPr lang="pl-PL" sz="1400" b="1" dirty="0">
                <a:solidFill>
                  <a:schemeClr val="tx2"/>
                </a:solidFill>
                <a:latin typeface="Courier Code"/>
              </a:rPr>
              <a:t>dict:</a:t>
            </a:r>
          </a:p>
          <a:p>
            <a:r>
              <a:rPr lang="pl-PL" sz="1400" dirty="0">
                <a:solidFill>
                  <a:srgbClr val="BF71FF"/>
                </a:solidFill>
                <a:latin typeface="Courier Code"/>
              </a:rPr>
              <a:t>    </a:t>
            </a:r>
            <a:r>
              <a:rPr lang="pl-PL" sz="1400" b="1" dirty="0">
                <a:solidFill>
                  <a:schemeClr val="tx2"/>
                </a:solidFill>
                <a:latin typeface="Courier Code"/>
              </a:rPr>
              <a:t>one:</a:t>
            </a:r>
            <a:r>
              <a:rPr lang="pl-PL" sz="1400" b="1" dirty="0">
                <a:solidFill>
                  <a:srgbClr val="BF71FF"/>
                </a:solidFill>
                <a:latin typeface="Courier Code"/>
              </a:rPr>
              <a:t> </a:t>
            </a:r>
            <a:r>
              <a:rPr lang="pl-PL" sz="1400" dirty="0">
                <a:latin typeface="Courier Code"/>
              </a:rPr>
              <a:t>yksi</a:t>
            </a:r>
          </a:p>
          <a:p>
            <a:r>
              <a:rPr lang="pl-PL" sz="1400" dirty="0">
                <a:solidFill>
                  <a:schemeClr val="accent6"/>
                </a:solidFill>
                <a:latin typeface="Courier Code"/>
              </a:rPr>
              <a:t>    </a:t>
            </a:r>
            <a:r>
              <a:rPr lang="pl-PL" sz="1400" b="1" dirty="0">
                <a:solidFill>
                  <a:schemeClr val="tx2"/>
                </a:solidFill>
                <a:latin typeface="Courier Code"/>
              </a:rPr>
              <a:t>two:</a:t>
            </a:r>
            <a:r>
              <a:rPr lang="pl-PL" sz="1400" b="1" dirty="0">
                <a:solidFill>
                  <a:srgbClr val="BF71FF"/>
                </a:solidFill>
                <a:latin typeface="Courier Code"/>
              </a:rPr>
              <a:t> </a:t>
            </a:r>
            <a:r>
              <a:rPr lang="pl-PL" sz="1400" dirty="0">
                <a:latin typeface="Courier Code"/>
              </a:rPr>
              <a:t>kaksi</a:t>
            </a:r>
            <a:r>
              <a:rPr lang="pl-PL" sz="1400" dirty="0">
                <a:solidFill>
                  <a:schemeClr val="bg1"/>
                </a:solidFill>
                <a:latin typeface="Courier Code"/>
              </a:rPr>
              <a:t>	</a:t>
            </a:r>
            <a:endParaRPr lang="en-US" sz="1400" dirty="0">
              <a:solidFill>
                <a:schemeClr val="bg1"/>
              </a:solidFill>
              <a:latin typeface="Courier Cod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43DF40-33DD-1240-84E9-D3F9AB246F7B}"/>
              </a:ext>
            </a:extLst>
          </p:cNvPr>
          <p:cNvSpPr txBox="1"/>
          <p:nvPr/>
        </p:nvSpPr>
        <p:spPr>
          <a:xfrm>
            <a:off x="4314921" y="1170492"/>
            <a:ext cx="4525347" cy="2246769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pl-PL" sz="1400" b="1" dirty="0">
                <a:solidFill>
                  <a:schemeClr val="tx2"/>
                </a:solidFill>
                <a:latin typeface="Courier Code"/>
              </a:rPr>
              <a:t>{</a:t>
            </a:r>
          </a:p>
          <a:p>
            <a:r>
              <a:rPr lang="pl-PL" sz="1400" b="1" dirty="0">
                <a:solidFill>
                  <a:srgbClr val="BF71FF"/>
                </a:solidFill>
                <a:latin typeface="Courier Code"/>
              </a:rPr>
              <a:t>    </a:t>
            </a:r>
            <a:r>
              <a:rPr lang="pl-PL" sz="1400" b="1" dirty="0">
                <a:solidFill>
                  <a:schemeClr val="tx2"/>
                </a:solidFill>
                <a:latin typeface="Courier Code"/>
              </a:rPr>
              <a:t>”string”: </a:t>
            </a:r>
            <a:r>
              <a:rPr lang="pl-PL" sz="1400" dirty="0">
                <a:latin typeface="Courier Code"/>
              </a:rPr>
              <a:t>”Hello, world!”,</a:t>
            </a:r>
            <a:endParaRPr lang="pl-PL" sz="1400" b="1" dirty="0">
              <a:latin typeface="Courier Code"/>
            </a:endParaRPr>
          </a:p>
          <a:p>
            <a:r>
              <a:rPr lang="pl-PL" sz="1400" b="1" dirty="0">
                <a:solidFill>
                  <a:schemeClr val="accent4"/>
                </a:solidFill>
                <a:latin typeface="Courier Code"/>
              </a:rPr>
              <a:t>    </a:t>
            </a:r>
            <a:r>
              <a:rPr lang="pl-PL" sz="1400" b="1" dirty="0">
                <a:solidFill>
                  <a:schemeClr val="tx2"/>
                </a:solidFill>
                <a:latin typeface="Courier Code"/>
              </a:rPr>
              <a:t>”integer”: </a:t>
            </a:r>
            <a:r>
              <a:rPr lang="pl-PL" sz="1400" dirty="0">
                <a:latin typeface="Courier Code"/>
              </a:rPr>
              <a:t>42</a:t>
            </a:r>
            <a:r>
              <a:rPr lang="pl-PL" sz="1400" b="1" dirty="0">
                <a:latin typeface="Courier Code"/>
              </a:rPr>
              <a:t>,</a:t>
            </a:r>
          </a:p>
          <a:p>
            <a:r>
              <a:rPr lang="pl-PL" sz="1400" b="1" dirty="0">
                <a:solidFill>
                  <a:srgbClr val="BF71FF"/>
                </a:solidFill>
                <a:latin typeface="Courier Code"/>
              </a:rPr>
              <a:t>    </a:t>
            </a:r>
            <a:r>
              <a:rPr lang="pl-PL" sz="1400" b="1" dirty="0">
                <a:solidFill>
                  <a:schemeClr val="tx2"/>
                </a:solidFill>
                <a:latin typeface="Courier Code"/>
              </a:rPr>
              <a:t>”list”: [</a:t>
            </a:r>
          </a:p>
          <a:p>
            <a:r>
              <a:rPr lang="pl-PL" sz="1400" b="1" dirty="0">
                <a:solidFill>
                  <a:schemeClr val="accent4"/>
                </a:solidFill>
                <a:latin typeface="Courier Code"/>
              </a:rPr>
              <a:t>        </a:t>
            </a:r>
            <a:r>
              <a:rPr lang="pl-PL" sz="1400" dirty="0">
                <a:latin typeface="Courier Code"/>
              </a:rPr>
              <a:t>”one”</a:t>
            </a:r>
            <a:r>
              <a:rPr lang="pl-PL" sz="1400" b="1" dirty="0">
                <a:latin typeface="Courier Code"/>
              </a:rPr>
              <a:t>,</a:t>
            </a:r>
          </a:p>
          <a:p>
            <a:r>
              <a:rPr lang="pl-PL" sz="1400" b="1" dirty="0">
                <a:solidFill>
                  <a:schemeClr val="accent4"/>
                </a:solidFill>
                <a:latin typeface="Courier Code"/>
              </a:rPr>
              <a:t>        </a:t>
            </a:r>
            <a:r>
              <a:rPr lang="pl-PL" sz="1400" dirty="0">
                <a:latin typeface="Courier Code"/>
              </a:rPr>
              <a:t>”two”</a:t>
            </a:r>
            <a:r>
              <a:rPr lang="pl-PL" sz="1400" b="1" dirty="0">
                <a:solidFill>
                  <a:schemeClr val="tx2"/>
                </a:solidFill>
                <a:latin typeface="Courier Code"/>
              </a:rPr>
              <a:t>]</a:t>
            </a:r>
            <a:r>
              <a:rPr lang="pl-PL" sz="1400" b="1" dirty="0">
                <a:latin typeface="Courier Code"/>
              </a:rPr>
              <a:t>,</a:t>
            </a:r>
          </a:p>
          <a:p>
            <a:r>
              <a:rPr lang="pl-PL" sz="1400" b="1" dirty="0">
                <a:solidFill>
                  <a:srgbClr val="BF71FF"/>
                </a:solidFill>
                <a:latin typeface="Courier Code"/>
              </a:rPr>
              <a:t>    </a:t>
            </a:r>
            <a:r>
              <a:rPr lang="pl-PL" sz="1400" b="1" dirty="0">
                <a:solidFill>
                  <a:schemeClr val="tx2"/>
                </a:solidFill>
                <a:latin typeface="Courier Code"/>
              </a:rPr>
              <a:t>”dict”: {</a:t>
            </a:r>
          </a:p>
          <a:p>
            <a:r>
              <a:rPr lang="pl-PL" sz="1400" b="1" dirty="0">
                <a:solidFill>
                  <a:schemeClr val="accent4"/>
                </a:solidFill>
                <a:latin typeface="Courier Code"/>
              </a:rPr>
              <a:t>        </a:t>
            </a:r>
            <a:r>
              <a:rPr lang="pl-PL" sz="1400" b="1" dirty="0">
                <a:solidFill>
                  <a:schemeClr val="tx2"/>
                </a:solidFill>
                <a:latin typeface="Courier Code"/>
              </a:rPr>
              <a:t>”one”: </a:t>
            </a:r>
            <a:r>
              <a:rPr lang="pl-PL" sz="1400" dirty="0">
                <a:latin typeface="Courier Code"/>
              </a:rPr>
              <a:t>”yksi”,</a:t>
            </a:r>
            <a:endParaRPr lang="pl-PL" sz="1400" b="1" dirty="0">
              <a:latin typeface="Courier Code"/>
            </a:endParaRPr>
          </a:p>
          <a:p>
            <a:r>
              <a:rPr lang="pl-PL" sz="1400" b="1" dirty="0">
                <a:solidFill>
                  <a:schemeClr val="accent4"/>
                </a:solidFill>
                <a:latin typeface="Courier Code"/>
              </a:rPr>
              <a:t>        </a:t>
            </a:r>
            <a:r>
              <a:rPr lang="pl-PL" sz="1400" b="1" dirty="0">
                <a:solidFill>
                  <a:schemeClr val="tx2"/>
                </a:solidFill>
                <a:latin typeface="Courier Code"/>
              </a:rPr>
              <a:t>”two”: </a:t>
            </a:r>
            <a:r>
              <a:rPr lang="pl-PL" sz="1400" dirty="0">
                <a:latin typeface="Courier Code"/>
              </a:rPr>
              <a:t>”kaksi”</a:t>
            </a:r>
            <a:r>
              <a:rPr lang="pl-PL" sz="1400" dirty="0">
                <a:solidFill>
                  <a:schemeClr val="tx2"/>
                </a:solidFill>
                <a:latin typeface="Courier Code"/>
              </a:rPr>
              <a:t>}</a:t>
            </a:r>
            <a:endParaRPr lang="pl-PL" sz="1400" b="1" dirty="0">
              <a:solidFill>
                <a:schemeClr val="tx2"/>
              </a:solidFill>
              <a:latin typeface="Courier Code"/>
            </a:endParaRPr>
          </a:p>
          <a:p>
            <a:r>
              <a:rPr lang="pl-PL" sz="1400" b="1" dirty="0">
                <a:solidFill>
                  <a:schemeClr val="tx2"/>
                </a:solidFill>
                <a:latin typeface="Courier Code"/>
              </a:rPr>
              <a:t>}</a:t>
            </a:r>
            <a:r>
              <a:rPr lang="pl-PL" sz="1400" b="1" dirty="0">
                <a:solidFill>
                  <a:schemeClr val="bg1"/>
                </a:solidFill>
                <a:latin typeface="Courier Code"/>
              </a:rPr>
              <a:t>	</a:t>
            </a:r>
            <a:endParaRPr lang="en-US" sz="1400" b="1" dirty="0">
              <a:solidFill>
                <a:schemeClr val="bg1"/>
              </a:solidFill>
              <a:latin typeface="Courier Code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059D76-58A8-AD65-29C8-14FD247001F7}"/>
              </a:ext>
            </a:extLst>
          </p:cNvPr>
          <p:cNvCxnSpPr>
            <a:cxnSpLocks/>
          </p:cNvCxnSpPr>
          <p:nvPr/>
        </p:nvCxnSpPr>
        <p:spPr>
          <a:xfrm>
            <a:off x="550506" y="3534194"/>
            <a:ext cx="788612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DCD7C1-0865-A3BC-065A-27B6D59DD020}"/>
              </a:ext>
            </a:extLst>
          </p:cNvPr>
          <p:cNvSpPr txBox="1"/>
          <p:nvPr/>
        </p:nvSpPr>
        <p:spPr>
          <a:xfrm>
            <a:off x="550506" y="3980057"/>
            <a:ext cx="7597837" cy="150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tx2"/>
                </a:solidFill>
                <a:latin typeface="Courier Code"/>
              </a:rPr>
              <a:t>*** Variables ***</a:t>
            </a:r>
          </a:p>
          <a:p>
            <a:r>
              <a:rPr lang="pl-PL" dirty="0">
                <a:latin typeface="Courier Code"/>
              </a:rPr>
              <a:t>${STRING}	Hello, World!</a:t>
            </a:r>
          </a:p>
          <a:p>
            <a:r>
              <a:rPr lang="pl-PL" dirty="0">
                <a:latin typeface="Courier Code"/>
              </a:rPr>
              <a:t>${INTEGER}	${42}</a:t>
            </a:r>
          </a:p>
          <a:p>
            <a:r>
              <a:rPr lang="pl-PL" dirty="0">
                <a:latin typeface="Courier Code"/>
              </a:rPr>
              <a:t>@{LIST}	one	two</a:t>
            </a:r>
          </a:p>
          <a:p>
            <a:r>
              <a:rPr lang="pl-PL" dirty="0">
                <a:latin typeface="Courier Code"/>
              </a:rPr>
              <a:t>&amp;{DICT}	one=yksi	two=kaksi</a:t>
            </a:r>
            <a:r>
              <a:rPr lang="pl-PL" dirty="0">
                <a:solidFill>
                  <a:schemeClr val="bg1"/>
                </a:solidFill>
                <a:latin typeface="Courier Code"/>
              </a:rPr>
              <a:t>		</a:t>
            </a:r>
            <a:endParaRPr lang="en-US" dirty="0">
              <a:solidFill>
                <a:schemeClr val="bg1"/>
              </a:solidFill>
              <a:latin typeface="Courier Code"/>
            </a:endParaRPr>
          </a:p>
        </p:txBody>
      </p:sp>
    </p:spTree>
    <p:extLst>
      <p:ext uri="{BB962C8B-B14F-4D97-AF65-F5344CB8AC3E}">
        <p14:creationId xmlns:p14="http://schemas.microsoft.com/office/powerpoint/2010/main" val="71641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0985E-8572-5B05-5E08-17FE2F99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997E5-578F-5207-431D-0E514E7F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A3286-671E-6E7E-85E2-DC7F1B9E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055D08-FDDE-9938-D7CB-D81C3799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CONTROL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50EF28-E2E7-BBF4-FB46-48EFC33FC2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STRUCTURES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F43D60-2BBA-46E1-F53E-2270464C54F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The Robot Framework offers various types of code execution control structures.</a:t>
            </a:r>
            <a:r>
              <a:rPr lang="pl-PL" sz="1800" dirty="0"/>
              <a:t> These structures are familiar from most programming languages</a:t>
            </a:r>
          </a:p>
          <a:p>
            <a:pPr marL="0" indent="0" algn="just">
              <a:buNone/>
            </a:pPr>
            <a:endParaRPr lang="pl-PL" sz="1800" dirty="0"/>
          </a:p>
          <a:p>
            <a:pPr algn="just"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pl-PL" sz="1800" dirty="0"/>
              <a:t>for loops</a:t>
            </a:r>
          </a:p>
          <a:p>
            <a:pPr algn="just"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pl-PL" sz="1800" dirty="0"/>
              <a:t>while loops</a:t>
            </a:r>
          </a:p>
          <a:p>
            <a:pPr algn="just"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pl-PL" sz="1800" dirty="0"/>
              <a:t>if/else</a:t>
            </a:r>
          </a:p>
          <a:p>
            <a:pPr algn="just"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pl-PL" sz="1800" dirty="0"/>
              <a:t>try/except</a:t>
            </a:r>
            <a:endParaRPr lang="en-US" sz="1800" dirty="0"/>
          </a:p>
          <a:p>
            <a:endParaRPr lang="en-GB" sz="1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4653865-0605-6FA3-F155-5C0E7E13344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pl-PL" sz="1400" dirty="0">
                <a:solidFill>
                  <a:schemeClr val="tx2"/>
                </a:solidFill>
              </a:rPr>
              <a:t>*** Test Cases ***</a:t>
            </a:r>
          </a:p>
          <a:p>
            <a:r>
              <a:rPr lang="pl-PL" sz="1400" dirty="0"/>
              <a:t>Simple for loop</a:t>
            </a:r>
          </a:p>
          <a:p>
            <a:r>
              <a:rPr lang="pl-PL" sz="1400" dirty="0"/>
              <a:t>   FOR  ${animal}  IN   cat   dog</a:t>
            </a:r>
          </a:p>
          <a:p>
            <a:r>
              <a:rPr lang="pl-PL" sz="1400" dirty="0"/>
              <a:t>      Log   ${animal}</a:t>
            </a:r>
          </a:p>
          <a:p>
            <a:r>
              <a:rPr lang="pl-PL" sz="1400" dirty="0"/>
              <a:t>   END</a:t>
            </a:r>
          </a:p>
          <a:p>
            <a:endParaRPr lang="pl-PL" sz="1400" dirty="0"/>
          </a:p>
          <a:p>
            <a:r>
              <a:rPr lang="pl-PL" sz="1400" dirty="0"/>
              <a:t>Dictionary iteration and if break</a:t>
            </a:r>
          </a:p>
          <a:p>
            <a:r>
              <a:rPr lang="pl-PL" sz="1400" dirty="0"/>
              <a:t>   FOR   ${key}   ${value}   IN   &amp;{DICT}</a:t>
            </a:r>
          </a:p>
          <a:p>
            <a:r>
              <a:rPr lang="pl-PL" sz="1400" dirty="0"/>
              <a:t>      Log   Key is ’${key}’ and value is ’${value}’</a:t>
            </a:r>
          </a:p>
          <a:p>
            <a:r>
              <a:rPr lang="pl-PL" sz="1400" dirty="0"/>
              <a:t>         IF   ’${key}’ == ’two’  BREAK</a:t>
            </a:r>
          </a:p>
          <a:p>
            <a:r>
              <a:rPr lang="pl-PL" sz="1400" dirty="0"/>
              <a:t>   END</a:t>
            </a:r>
          </a:p>
          <a:p>
            <a:r>
              <a:rPr lang="pl-PL" sz="1400" dirty="0"/>
              <a:t> </a:t>
            </a:r>
          </a:p>
          <a:p>
            <a:r>
              <a:rPr lang="pl-PL" sz="1400" dirty="0"/>
              <a:t>Basic while </a:t>
            </a:r>
          </a:p>
          <a:p>
            <a:r>
              <a:rPr lang="pl-PL" sz="1400" dirty="0"/>
              <a:t>   VAR    ${rc}     1</a:t>
            </a:r>
          </a:p>
          <a:p>
            <a:r>
              <a:rPr lang="pl-PL" sz="1400" dirty="0"/>
              <a:t>   WHILE    ${rc} != 0</a:t>
            </a:r>
          </a:p>
          <a:p>
            <a:r>
              <a:rPr lang="pl-PL" sz="1400" dirty="0"/>
              <a:t>      Log   Hello from while loop</a:t>
            </a:r>
          </a:p>
          <a:p>
            <a:r>
              <a:rPr lang="pl-PL" sz="1400" dirty="0"/>
              <a:t>   END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76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32226D-AECB-7A3E-947C-03632923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9D2EB-5604-7BC0-02B8-AD2FE0B4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CA7B7-4EC5-8453-1E71-23470D9F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BAD4E39-6484-48BF-3FBD-6478ABC6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RESOURCE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CA6C17A-A1BC-246B-A80A-802BE0974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FILES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ADBC17E-8B77-7259-8D18-0B7CE1D04D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/>
              <a:t>Are imported using </a:t>
            </a:r>
            <a:r>
              <a:rPr lang="pl-PL" dirty="0">
                <a:solidFill>
                  <a:schemeClr val="tx2"/>
                </a:solidFill>
              </a:rPr>
              <a:t>Resource</a:t>
            </a:r>
            <a:r>
              <a:rPr lang="pl-PL" i="1" dirty="0"/>
              <a:t> </a:t>
            </a:r>
            <a:r>
              <a:rPr lang="pl-PL" dirty="0"/>
              <a:t>setting in the </a:t>
            </a:r>
            <a:r>
              <a:rPr lang="pl-PL" dirty="0">
                <a:solidFill>
                  <a:schemeClr val="tx2"/>
                </a:solidFill>
              </a:rPr>
              <a:t>Settings</a:t>
            </a:r>
            <a:r>
              <a:rPr lang="pl-PL" dirty="0"/>
              <a:t> section. Recommended extension for resource file is </a:t>
            </a:r>
            <a:r>
              <a:rPr lang="pl-PL" dirty="0">
                <a:solidFill>
                  <a:schemeClr val="tx2"/>
                </a:solidFill>
              </a:rPr>
              <a:t>.resource </a:t>
            </a:r>
          </a:p>
          <a:p>
            <a:pPr marL="0" indent="0" algn="just">
              <a:buNone/>
            </a:pPr>
            <a:endParaRPr lang="pl-PL" i="1" dirty="0"/>
          </a:p>
          <a:p>
            <a:pPr marL="0" indent="0" algn="just">
              <a:buNone/>
            </a:pPr>
            <a:r>
              <a:rPr lang="pl-PL" dirty="0"/>
              <a:t>Structure of resource file is the same as that of suite files, but they cannot contain tests or tasks. Also </a:t>
            </a:r>
            <a:r>
              <a:rPr lang="pl-PL" dirty="0">
                <a:solidFill>
                  <a:schemeClr val="tx2"/>
                </a:solidFill>
              </a:rPr>
              <a:t>Settings</a:t>
            </a:r>
            <a:r>
              <a:rPr lang="pl-PL" i="1" dirty="0"/>
              <a:t> </a:t>
            </a:r>
            <a:r>
              <a:rPr lang="pl-PL" dirty="0"/>
              <a:t>section options are limited. </a:t>
            </a:r>
            <a:r>
              <a:rPr lang="pl-PL" dirty="0">
                <a:solidFill>
                  <a:schemeClr val="tx2"/>
                </a:solidFill>
              </a:rPr>
              <a:t>Variables</a:t>
            </a:r>
            <a:r>
              <a:rPr lang="pl-PL" dirty="0"/>
              <a:t> section and </a:t>
            </a:r>
            <a:r>
              <a:rPr lang="pl-PL" dirty="0">
                <a:solidFill>
                  <a:schemeClr val="tx2"/>
                </a:solidFill>
              </a:rPr>
              <a:t>Keyword</a:t>
            </a:r>
            <a:r>
              <a:rPr lang="pl-PL" dirty="0"/>
              <a:t> section are used exactly the same way as in suite files.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28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7032-924B-9AA0-6B4A-E99FA4457C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Igor Czyrski, Nice Project, PL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263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823B6C4-EC31-F4DB-F965-513D4E56A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>
                <a:solidFill>
                  <a:schemeClr val="tx2"/>
                </a:solidFill>
              </a:rPr>
              <a:t>Introduction Tutorial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FE595C9-917C-3BE9-822B-A158CEF0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Robot Framework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DD0893-5444-0101-37F8-44721A160B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Igor Czyrski, Nice Project, PL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14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F9F827-E2A3-A2A0-FD80-D50084609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E8698-E556-4184-5D4B-4CD8B4A87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2FC72-8D37-D8F8-5195-12D98EF7E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9B4A5-1EFC-F3B1-E5C7-B7D1EC969E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A9D023-F784-4A2B-AC68-A0CD7AE68C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04FC70-9FF9-81C0-B7EA-464B28B29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ECFB2D-F9B4-FAA3-CBB5-47F1AC7E3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1BDF4B-D986-82BA-BC29-052D69C86E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66522C-2B96-EFC4-86F5-B52856ABD3D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EFD440-28EF-A235-BFA3-B9AC498411F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7BB711-2706-67F0-8E68-3B100094B8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5A61B96-82C8-029C-3663-649AAF3E051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9C732F-577E-217D-FE96-784B83CD3A5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612858-AC46-D182-B783-5828E2CA349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335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149D4-EF19-3667-36DB-7D36E7601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dirty="0"/>
              <a:t>11 February 2026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F4451-5243-08B3-CA48-85CA8C6E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RF Introduction Tutorial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73ECE-D150-DDE8-0431-4799007F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EDECE8-6242-8CE7-00CB-C51655F08C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pPr lvl="0" algn="just"/>
            <a:r>
              <a:rPr lang="en-US" sz="3200" dirty="0">
                <a:solidFill>
                  <a:srgbClr val="D1D5DB"/>
                </a:solidFill>
                <a:latin typeface="Courier Code"/>
              </a:rPr>
              <a:t>Whether you identify as a tester, developer, or quality assurance professional, </a:t>
            </a:r>
            <a:r>
              <a:rPr lang="pl-PL" sz="3200" dirty="0">
                <a:solidFill>
                  <a:srgbClr val="D1D5DB"/>
                </a:solidFill>
                <a:latin typeface="Courier Code"/>
              </a:rPr>
              <a:t>my</a:t>
            </a:r>
            <a:r>
              <a:rPr lang="en-US" sz="3200" dirty="0">
                <a:solidFill>
                  <a:srgbClr val="D1D5DB"/>
                </a:solidFill>
                <a:latin typeface="Courier Code"/>
              </a:rPr>
              <a:t> mission is to ensure you depart with a robust foundation in creating and managing test suites, adeptly handling test data, and seamlessly integrating Robot Framework into your projects</a:t>
            </a:r>
            <a:endParaRPr lang="de-DE" sz="3200" dirty="0">
              <a:latin typeface="Courier Code"/>
            </a:endParaRPr>
          </a:p>
        </p:txBody>
      </p:sp>
    </p:spTree>
    <p:extLst>
      <p:ext uri="{BB962C8B-B14F-4D97-AF65-F5344CB8AC3E}">
        <p14:creationId xmlns:p14="http://schemas.microsoft.com/office/powerpoint/2010/main" val="187611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413183-7A1A-2C1F-A09B-ECA9D448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39FBBD-7462-7230-0438-D50612AE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0F0BF7-CEE9-93A6-319D-6183FD4A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1198C9-2A46-D024-FB6F-AF72370E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Tutorial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FD7856F-ACF6-E91F-32F4-98B038CC18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GB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6BDBDCD-4E31-9F42-5EFA-A16FB41F61B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2000" dirty="0"/>
              <a:t>Introduction to Robot Framework</a:t>
            </a:r>
          </a:p>
          <a:p>
            <a:pPr lvl="0" algn="just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2000" dirty="0"/>
              <a:t>Installation and setup</a:t>
            </a:r>
          </a:p>
          <a:p>
            <a:pPr lvl="0" algn="just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2000" dirty="0"/>
              <a:t>Structure of code and repository</a:t>
            </a:r>
          </a:p>
          <a:p>
            <a:pPr lvl="0" algn="just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2000" dirty="0"/>
              <a:t>Launching the tests</a:t>
            </a:r>
          </a:p>
          <a:p>
            <a:pPr lvl="0" algn="just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Wingdings" pitchFamily="2"/>
              <a:buChar char="§"/>
            </a:pPr>
            <a:r>
              <a:rPr lang="pl-PL" sz="2000" dirty="0"/>
              <a:t>Test cases &amp; keywords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pl-PL" sz="2000" dirty="0"/>
              <a:t>Variables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pl-PL" sz="2000" dirty="0"/>
              <a:t>Using arguments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pl-PL" sz="2000" dirty="0"/>
              <a:t>Variable and resource files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</a:pPr>
            <a:r>
              <a:rPr lang="pl-PL" sz="2000" dirty="0"/>
              <a:t>Control structures</a:t>
            </a:r>
            <a:endParaRPr lang="en-US" sz="2000" dirty="0"/>
          </a:p>
          <a:p>
            <a:pPr lvl="0" algn="just">
              <a:spcBef>
                <a:spcPts val="600"/>
              </a:spcBef>
              <a:spcAft>
                <a:spcPts val="600"/>
              </a:spcAft>
              <a:buClr>
                <a:srgbClr val="BF71FF"/>
              </a:buClr>
              <a:buSzPct val="75000"/>
              <a:buFont typeface="Wingdings" pitchFamily="2"/>
              <a:buChar char="§"/>
            </a:pPr>
            <a:endParaRPr lang="pl-PL" sz="2000" dirty="0"/>
          </a:p>
          <a:p>
            <a:pPr marL="0" lvl="0" indent="0" algn="just">
              <a:spcBef>
                <a:spcPts val="600"/>
              </a:spcBef>
              <a:spcAft>
                <a:spcPts val="600"/>
              </a:spcAft>
              <a:buClr>
                <a:srgbClr val="BF71FF"/>
              </a:buClr>
              <a:buSzPct val="75000"/>
              <a:buNone/>
            </a:pPr>
            <a:endParaRPr lang="pl-PL" sz="2000" dirty="0"/>
          </a:p>
          <a:p>
            <a:pPr lvl="0" algn="just">
              <a:spcBef>
                <a:spcPts val="600"/>
              </a:spcBef>
              <a:spcAft>
                <a:spcPts val="600"/>
              </a:spcAft>
              <a:buClr>
                <a:srgbClr val="BF71FF"/>
              </a:buClr>
              <a:buSzPct val="75000"/>
              <a:buFont typeface="Wingdings" pitchFamily="2"/>
              <a:buChar char="§"/>
            </a:pPr>
            <a:endParaRPr lang="de-DE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24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168D4-4F40-E430-F9D2-8CDDD28FC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D952F5-D270-042A-AF29-D8E8BB07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C77731-2948-E41C-E4C5-E61BC414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6ABBFE-04E9-61B8-34AA-A01EE054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F07E5D-A35F-A6FE-C23F-C5C7795E6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Why to choose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242EE9-B345-23BA-4A91-D14F0C29D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Robot Framework</a:t>
            </a:r>
            <a:endParaRPr lang="en-GB" dirty="0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C8359207-C20C-38CD-2258-DAEEF68E83D4}"/>
              </a:ext>
            </a:extLst>
          </p:cNvPr>
          <p:cNvSpPr txBox="1">
            <a:spLocks/>
          </p:cNvSpPr>
          <p:nvPr/>
        </p:nvSpPr>
        <p:spPr>
          <a:xfrm>
            <a:off x="300043" y="1565974"/>
            <a:ext cx="8507528" cy="4209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Courier Code" panose="02000509000000000000" pitchFamily="49" charset="0"/>
              <a:buChar char="-"/>
              <a:defRPr sz="2100" b="0" i="0" kern="1200" spc="-75" baseline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Code" panose="02000509000000000000" pitchFamily="49" charset="0"/>
              <a:buChar char="-"/>
              <a:defRPr sz="2100" b="0" i="0" kern="1200" spc="-75" baseline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Code" panose="02000509000000000000" pitchFamily="49" charset="0"/>
              <a:buChar char="-"/>
              <a:defRPr sz="2100" b="0" i="0" kern="1200" spc="-75" baseline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Code" panose="02000509000000000000" pitchFamily="49" charset="0"/>
              <a:buChar char="-"/>
              <a:defRPr sz="2100" b="0" i="0" kern="1200" spc="-75" baseline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Courier Code" panose="02000509000000000000" pitchFamily="49" charset="0"/>
              <a:buChar char="-"/>
              <a:defRPr sz="2100" b="0" i="0" kern="1200" spc="-75" baseline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75000"/>
              <a:buFont typeface="Wingdings" pitchFamily="2"/>
              <a:buChar char="§"/>
            </a:pPr>
            <a:r>
              <a:rPr lang="pl-PL" sz="2600" dirty="0"/>
              <a:t>Open source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75000"/>
              <a:buFont typeface="Wingdings" pitchFamily="2"/>
              <a:buChar char="§"/>
            </a:pPr>
            <a:r>
              <a:rPr lang="pl-PL" sz="2600" dirty="0"/>
              <a:t>Easy to read(code and results)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75000"/>
              <a:buFont typeface="Wingdings" pitchFamily="2"/>
              <a:buChar char="§"/>
            </a:pPr>
            <a:r>
              <a:rPr lang="pl-PL" sz="2600" dirty="0"/>
              <a:t>Easy to install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75000"/>
              <a:buFont typeface="Wingdings" pitchFamily="2"/>
              <a:buChar char="§"/>
            </a:pPr>
            <a:r>
              <a:rPr lang="pl-PL" sz="2600" dirty="0"/>
              <a:t>Simple project structure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ct val="75000"/>
              <a:buFont typeface="Wingdings" pitchFamily="2"/>
              <a:buChar char="§"/>
            </a:pPr>
            <a:r>
              <a:rPr lang="pl-PL" sz="2600" dirty="0"/>
              <a:t>Versatile and expandable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itchFamily="2"/>
              <a:buChar char="§"/>
            </a:pPr>
            <a:endParaRPr lang="pl-PL" sz="2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Courier Code" panose="02000509000000000000" pitchFamily="49" charset="0"/>
              <a:buNone/>
            </a:pPr>
            <a:r>
              <a:rPr lang="pl-PL" sz="2600" dirty="0"/>
              <a:t>Robot Framework is based on </a:t>
            </a:r>
            <a:r>
              <a:rPr lang="pl-PL" sz="2600" dirty="0">
                <a:solidFill>
                  <a:schemeClr val="accent3"/>
                </a:solidFill>
              </a:rPr>
              <a:t>K</a:t>
            </a:r>
            <a:r>
              <a:rPr lang="pl-PL" sz="2600" dirty="0"/>
              <a:t>eyword </a:t>
            </a:r>
            <a:r>
              <a:rPr lang="pl-PL" sz="2600" dirty="0">
                <a:solidFill>
                  <a:schemeClr val="accent3"/>
                </a:solidFill>
              </a:rPr>
              <a:t>D</a:t>
            </a:r>
            <a:r>
              <a:rPr lang="pl-PL" sz="2600" dirty="0"/>
              <a:t>riven </a:t>
            </a:r>
            <a:r>
              <a:rPr lang="pl-PL" sz="2600" dirty="0">
                <a:solidFill>
                  <a:schemeClr val="accent3"/>
                </a:solidFill>
              </a:rPr>
              <a:t>T</a:t>
            </a:r>
            <a:r>
              <a:rPr lang="pl-PL" sz="2600" dirty="0"/>
              <a:t>esting approach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Wingdings" pitchFamily="2"/>
              <a:buChar char="§"/>
            </a:pPr>
            <a:endParaRPr lang="pl-PL" sz="26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Courier Code" panose="02000509000000000000" pitchFamily="49" charset="0"/>
              <a:buNone/>
            </a:pPr>
            <a:r>
              <a:rPr lang="pl-PL" sz="2600" dirty="0">
                <a:solidFill>
                  <a:schemeClr val="accent3"/>
                </a:solidFill>
              </a:rPr>
              <a:t>${value}=</a:t>
            </a:r>
            <a:r>
              <a:rPr lang="pl-PL" sz="2600" dirty="0"/>
              <a:t>		Keyword name	  ${parameter}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1903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733130-C8D9-F2D3-7A90-1ACCFD5C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5AF5A0B-B3CB-DD2A-F295-6FA29E0E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we will do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BB26C2-F60C-9A80-61AD-432DAD9BC3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Today?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0AF6C65-9B31-25A4-2118-8C1AC322E10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pl-PL" sz="2000" dirty="0"/>
              <a:t>We will write an automated test to check the functionality of the web shop – </a:t>
            </a:r>
            <a:r>
              <a:rPr lang="en-US" sz="2000" dirty="0"/>
              <a:t>logging into the site, adding a product to the cart, placing an order</a:t>
            </a:r>
            <a:r>
              <a:rPr lang="pl-PL" sz="2000" dirty="0"/>
              <a:t>.</a:t>
            </a:r>
          </a:p>
          <a:p>
            <a:pPr marL="0" lvl="0" indent="0" algn="just">
              <a:buNone/>
            </a:pPr>
            <a:endParaRPr lang="pl-PL" sz="2000" dirty="0">
              <a:solidFill>
                <a:schemeClr val="accent3"/>
              </a:solidFill>
            </a:endParaRPr>
          </a:p>
          <a:p>
            <a:pPr marL="0" lvl="0" indent="0" algn="just">
              <a:buNone/>
            </a:pPr>
            <a:r>
              <a:rPr lang="pl-PL" sz="2000" dirty="0">
                <a:solidFill>
                  <a:schemeClr val="tx2"/>
                </a:solidFill>
              </a:rPr>
              <a:t>SauceDemo.com </a:t>
            </a:r>
          </a:p>
          <a:p>
            <a:pPr marL="0" lvl="0" indent="0" algn="just">
              <a:buNone/>
            </a:pPr>
            <a:r>
              <a:rPr lang="pl-PL" sz="2000" dirty="0"/>
              <a:t>A web UI demo platform that provides testers with a hands-on environment to assess web application interaction.</a:t>
            </a:r>
          </a:p>
          <a:p>
            <a:pPr marL="0" lvl="0" indent="0" algn="just">
              <a:buNone/>
            </a:pPr>
            <a:endParaRPr lang="pl-PL" sz="2000" dirty="0"/>
          </a:p>
          <a:p>
            <a:pPr marL="0" lvl="0" indent="0" algn="just">
              <a:buNone/>
            </a:pPr>
            <a:r>
              <a:rPr lang="pl-PL" sz="2000" dirty="0"/>
              <a:t>We will use </a:t>
            </a:r>
            <a:r>
              <a:rPr lang="pl-PL" sz="2000" dirty="0">
                <a:solidFill>
                  <a:schemeClr val="tx2"/>
                </a:solidFill>
              </a:rPr>
              <a:t>BrowserLibrary</a:t>
            </a:r>
            <a:r>
              <a:rPr lang="pl-PL" sz="2000" dirty="0"/>
              <a:t> to automate UI actions.</a:t>
            </a:r>
            <a:endParaRPr lang="en-US" sz="20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5" name="Datumsplatzhalter 1">
            <a:extLst>
              <a:ext uri="{FF2B5EF4-FFF2-40B4-BE49-F238E27FC236}">
                <a16:creationId xmlns:a16="http://schemas.microsoft.com/office/drawing/2014/main" id="{E771F885-7F7C-E425-A954-0910CA12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14542" y="6346786"/>
            <a:ext cx="2997803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6" name="Fußzeilenplatzhalter 2">
            <a:extLst>
              <a:ext uri="{FF2B5EF4-FFF2-40B4-BE49-F238E27FC236}">
                <a16:creationId xmlns:a16="http://schemas.microsoft.com/office/drawing/2014/main" id="{D2687EBE-C54C-6C67-7817-F7315C56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2345" y="6346786"/>
            <a:ext cx="2997803" cy="365125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4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541CC2-A90D-5B56-5080-78655C812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13B89F-A82E-6883-9AAA-6D704BDCD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7F4E00-C097-CA3A-1740-3D034C48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F52E78-CB54-36AA-2BB5-D0E681D2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ROBOT FRAMEWORK</a:t>
            </a:r>
            <a:endParaRPr lang="en-GB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BA3CAD-9253-BF85-6E04-82A5006662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sz="3200" dirty="0"/>
              <a:t>Installation</a:t>
            </a:r>
            <a:endParaRPr lang="en-GB" sz="3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8625E78-F6EB-45B0-65CF-76C317D91A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pl-PL" sz="1800" dirty="0"/>
              <a:t>Let’s start with the installation:</a:t>
            </a:r>
          </a:p>
          <a:p>
            <a:pPr marL="0" lvl="0" indent="0" algn="just">
              <a:buNone/>
            </a:pPr>
            <a:endParaRPr lang="pl-PL" sz="1800" dirty="0"/>
          </a:p>
          <a:p>
            <a:pPr marL="0" lvl="0" indent="0" algn="just">
              <a:buNone/>
            </a:pPr>
            <a:endParaRPr lang="pl-PL" sz="1800" dirty="0"/>
          </a:p>
          <a:p>
            <a:pPr algn="just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pl-PL" sz="1800" dirty="0"/>
              <a:t>Virtual environment</a:t>
            </a:r>
          </a:p>
          <a:p>
            <a:pPr algn="just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pl-PL" sz="1800" dirty="0"/>
              <a:t>Robot Framework</a:t>
            </a:r>
          </a:p>
          <a:p>
            <a:pPr algn="just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pl-PL" sz="1800" dirty="0"/>
              <a:t>Browser and pyyaml library</a:t>
            </a:r>
          </a:p>
          <a:p>
            <a:pPr algn="just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pl-PL" sz="1800" dirty="0"/>
              <a:t>RobotCode(IDE plugin fo VS)</a:t>
            </a:r>
          </a:p>
          <a:p>
            <a:pPr algn="just"/>
            <a:endParaRPr lang="pl-PL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8B36F58-C8D7-F4B7-AB9C-7AF3DEDB1BE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pl-PL" sz="1600" dirty="0"/>
              <a:t>&gt;</a:t>
            </a:r>
            <a:r>
              <a:rPr lang="pl-PL" sz="1600" dirty="0">
                <a:solidFill>
                  <a:schemeClr val="tx2"/>
                </a:solidFill>
              </a:rPr>
              <a:t> python -m </a:t>
            </a:r>
            <a:r>
              <a:rPr lang="pl-PL" sz="1600" dirty="0"/>
              <a:t>venv venv</a:t>
            </a:r>
          </a:p>
          <a:p>
            <a:pPr lvl="0"/>
            <a:r>
              <a:rPr lang="pl-PL" sz="1600" dirty="0"/>
              <a:t>&gt; .\venv\Scripts\activate</a:t>
            </a:r>
          </a:p>
          <a:p>
            <a:pPr lvl="0"/>
            <a:endParaRPr lang="pl-PL" sz="1600" dirty="0"/>
          </a:p>
          <a:p>
            <a:pPr lvl="0"/>
            <a:r>
              <a:rPr lang="pl-PL" sz="1600" dirty="0"/>
              <a:t>&gt; </a:t>
            </a:r>
            <a:r>
              <a:rPr lang="pl-PL" sz="1600" dirty="0">
                <a:solidFill>
                  <a:schemeClr val="tx2"/>
                </a:solidFill>
              </a:rPr>
              <a:t>pip install </a:t>
            </a:r>
            <a:r>
              <a:rPr lang="pl-PL" sz="1600" dirty="0"/>
              <a:t>robotframework</a:t>
            </a:r>
          </a:p>
          <a:p>
            <a:pPr lvl="0"/>
            <a:r>
              <a:rPr lang="pl-PL" sz="1600" dirty="0"/>
              <a:t>&gt; robot --version</a:t>
            </a:r>
          </a:p>
          <a:p>
            <a:pPr lvl="0"/>
            <a:endParaRPr lang="pl-PL" sz="1600" dirty="0"/>
          </a:p>
          <a:p>
            <a:pPr lvl="0"/>
            <a:r>
              <a:rPr lang="pl-PL" sz="1600" dirty="0"/>
              <a:t>&gt; </a:t>
            </a:r>
            <a:r>
              <a:rPr lang="pl-PL" sz="1600" dirty="0">
                <a:solidFill>
                  <a:schemeClr val="tx2"/>
                </a:solidFill>
              </a:rPr>
              <a:t>pip install </a:t>
            </a:r>
            <a:r>
              <a:rPr lang="pl-PL" sz="1600" dirty="0"/>
              <a:t>robotframework-browser</a:t>
            </a:r>
          </a:p>
          <a:p>
            <a:pPr lvl="0"/>
            <a:r>
              <a:rPr lang="pl-PL" sz="1600" dirty="0"/>
              <a:t>[NodeJS .exe installation]</a:t>
            </a:r>
          </a:p>
          <a:p>
            <a:pPr lvl="0"/>
            <a:r>
              <a:rPr lang="pl-PL" sz="1600" dirty="0"/>
              <a:t>&gt; </a:t>
            </a:r>
            <a:r>
              <a:rPr lang="pl-PL" sz="1600" dirty="0">
                <a:solidFill>
                  <a:schemeClr val="tx2"/>
                </a:solidFill>
              </a:rPr>
              <a:t>rfbrowser</a:t>
            </a:r>
            <a:r>
              <a:rPr lang="pl-PL" sz="1600" dirty="0"/>
              <a:t> init</a:t>
            </a:r>
          </a:p>
          <a:p>
            <a:pPr lvl="0"/>
            <a:r>
              <a:rPr lang="pl-PL" sz="1600" dirty="0"/>
              <a:t>&gt; </a:t>
            </a:r>
            <a:r>
              <a:rPr lang="pl-PL" sz="1600" dirty="0">
                <a:solidFill>
                  <a:schemeClr val="tx2"/>
                </a:solidFill>
              </a:rPr>
              <a:t>pip install </a:t>
            </a:r>
            <a:r>
              <a:rPr lang="pl-PL" sz="1600" dirty="0"/>
              <a:t>pyyaml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11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3CB7619-92F3-FC8B-49D4-C3F5D6986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80DEFAB-D6F7-337E-F149-A21A3622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E1C331-840E-FB39-B140-F8C17F48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38578E1-BE15-C0B0-DCAC-BB1847DF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28" y="344697"/>
            <a:ext cx="3752249" cy="425093"/>
          </a:xfrm>
        </p:spPr>
        <p:txBody>
          <a:bodyPr/>
          <a:lstStyle/>
          <a:p>
            <a:r>
              <a:rPr lang="pl-PL" dirty="0"/>
              <a:t>ROBOT FRAMEWORK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7B0F460-AF8C-AE96-4EF8-5BC762E22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76777" y="344697"/>
            <a:ext cx="4942697" cy="425093"/>
          </a:xfrm>
        </p:spPr>
        <p:txBody>
          <a:bodyPr/>
          <a:lstStyle/>
          <a:p>
            <a:r>
              <a:rPr lang="pl-PL" dirty="0"/>
              <a:t>CODE STRUCTURE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21AC06B-CEE7-E222-1A19-2A870A56024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>
              <a:lnSpc>
                <a:spcPct val="70000"/>
              </a:lnSpc>
            </a:pPr>
            <a:r>
              <a:rPr lang="pl-PL" sz="1900" dirty="0">
                <a:solidFill>
                  <a:schemeClr val="tx2"/>
                </a:solidFill>
              </a:rPr>
              <a:t>*** Settings ***</a:t>
            </a:r>
          </a:p>
          <a:p>
            <a:pPr lvl="0">
              <a:lnSpc>
                <a:spcPct val="70000"/>
              </a:lnSpc>
            </a:pPr>
            <a:r>
              <a:rPr lang="pl-PL" dirty="0"/>
              <a:t>Library		Browser</a:t>
            </a:r>
          </a:p>
          <a:p>
            <a:pPr lvl="0">
              <a:lnSpc>
                <a:spcPct val="70000"/>
              </a:lnSpc>
            </a:pPr>
            <a:endParaRPr lang="pl-PL" sz="1900" dirty="0"/>
          </a:p>
          <a:p>
            <a:pPr lvl="0">
              <a:lnSpc>
                <a:spcPct val="70000"/>
              </a:lnSpc>
            </a:pPr>
            <a:r>
              <a:rPr lang="pl-PL" sz="1900" dirty="0">
                <a:solidFill>
                  <a:schemeClr val="tx2"/>
                </a:solidFill>
              </a:rPr>
              <a:t>*** Variables ***</a:t>
            </a:r>
          </a:p>
          <a:p>
            <a:pPr lvl="0">
              <a:lnSpc>
                <a:spcPct val="70000"/>
              </a:lnSpc>
            </a:pPr>
            <a:r>
              <a:rPr lang="pl-PL" dirty="0"/>
              <a:t>${user name}		john_doe</a:t>
            </a:r>
          </a:p>
          <a:p>
            <a:pPr lvl="0">
              <a:lnSpc>
                <a:spcPct val="70000"/>
              </a:lnSpc>
            </a:pPr>
            <a:endParaRPr lang="pl-PL" dirty="0"/>
          </a:p>
          <a:p>
            <a:pPr lvl="0">
              <a:lnSpc>
                <a:spcPct val="70000"/>
              </a:lnSpc>
            </a:pPr>
            <a:r>
              <a:rPr lang="pl-PL" sz="1900" dirty="0">
                <a:solidFill>
                  <a:schemeClr val="tx2"/>
                </a:solidFill>
              </a:rPr>
              <a:t>*** Test cases ***</a:t>
            </a:r>
          </a:p>
          <a:p>
            <a:pPr lvl="0">
              <a:lnSpc>
                <a:spcPct val="70000"/>
              </a:lnSpc>
            </a:pPr>
            <a:r>
              <a:rPr lang="pl-PL" dirty="0"/>
              <a:t>Logging in as an active user should open store page</a:t>
            </a:r>
          </a:p>
          <a:p>
            <a:pPr lvl="0">
              <a:lnSpc>
                <a:spcPct val="70000"/>
              </a:lnSpc>
            </a:pPr>
            <a:r>
              <a:rPr lang="pl-PL" dirty="0"/>
              <a:t>	Open login page</a:t>
            </a:r>
          </a:p>
          <a:p>
            <a:pPr lvl="0">
              <a:lnSpc>
                <a:spcPct val="70000"/>
              </a:lnSpc>
            </a:pPr>
            <a:r>
              <a:rPr lang="pl-PL" dirty="0"/>
              <a:t>	Type user name and password</a:t>
            </a:r>
          </a:p>
          <a:p>
            <a:pPr lvl="0">
              <a:lnSpc>
                <a:spcPct val="70000"/>
              </a:lnSpc>
            </a:pPr>
            <a:r>
              <a:rPr lang="pl-PL" dirty="0"/>
              <a:t>	Click login button</a:t>
            </a:r>
          </a:p>
          <a:p>
            <a:pPr lvl="0">
              <a:lnSpc>
                <a:spcPct val="70000"/>
              </a:lnSpc>
            </a:pPr>
            <a:r>
              <a:rPr lang="pl-PL" dirty="0"/>
              <a:t>	</a:t>
            </a:r>
          </a:p>
          <a:p>
            <a:pPr lvl="0">
              <a:lnSpc>
                <a:spcPct val="70000"/>
              </a:lnSpc>
            </a:pPr>
            <a:r>
              <a:rPr lang="pl-PL" sz="1900" dirty="0">
                <a:solidFill>
                  <a:schemeClr val="tx2"/>
                </a:solidFill>
              </a:rPr>
              <a:t>*** Keywords ***</a:t>
            </a:r>
          </a:p>
          <a:p>
            <a:pPr lvl="0">
              <a:lnSpc>
                <a:spcPct val="70000"/>
              </a:lnSpc>
            </a:pPr>
            <a:r>
              <a:rPr lang="pl-PL" dirty="0"/>
              <a:t>Open login page</a:t>
            </a:r>
          </a:p>
          <a:p>
            <a:pPr lvl="0">
              <a:lnSpc>
                <a:spcPct val="70000"/>
              </a:lnSpc>
            </a:pPr>
            <a:r>
              <a:rPr lang="pl-PL" dirty="0"/>
              <a:t>	New browser		chromium	headless=false</a:t>
            </a:r>
          </a:p>
          <a:p>
            <a:pPr lvl="0">
              <a:lnSpc>
                <a:spcPct val="70000"/>
              </a:lnSpc>
            </a:pPr>
            <a:r>
              <a:rPr lang="pl-PL" dirty="0"/>
              <a:t>	New page	 	https://www.saucedemo.com/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8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329A8B6-FBBD-4722-6BE5-6F0F7F20F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9CA223B-AFCC-2EA1-870C-8705CC0D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E6097E-EA11-B3F2-8757-91B7CFFC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1C44499-0B55-DC86-AD51-BE5A0C86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Project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C4A40-E6F0-11AA-2201-B653B5329D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Structure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BAD1C99-2D08-0F11-DD81-24E5BDCFD8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pl-PL" sz="2000" dirty="0"/>
              <a:t>Robot files (</a:t>
            </a:r>
            <a:r>
              <a:rPr lang="pl-PL" sz="2000" dirty="0">
                <a:solidFill>
                  <a:schemeClr val="tx2"/>
                </a:solidFill>
              </a:rPr>
              <a:t>.robot</a:t>
            </a:r>
            <a:r>
              <a:rPr lang="pl-PL" sz="2000" dirty="0"/>
              <a:t>), containing test cases are automatically considered as a test suites.</a:t>
            </a:r>
          </a:p>
          <a:p>
            <a:pPr marL="0" lvl="0" indent="0" algn="just">
              <a:buNone/>
            </a:pPr>
            <a:endParaRPr lang="pl-PL" sz="2000" dirty="0"/>
          </a:p>
          <a:p>
            <a:pPr marL="0" lvl="0" indent="0" algn="just">
              <a:buNone/>
            </a:pPr>
            <a:r>
              <a:rPr lang="pl-PL" sz="2000" dirty="0"/>
              <a:t>Hierarchical structure of test suites</a:t>
            </a:r>
          </a:p>
          <a:p>
            <a:pPr marL="0" lvl="0" indent="0" algn="just">
              <a:buNone/>
            </a:pPr>
            <a:endParaRPr lang="pl-PL" sz="2000" dirty="0"/>
          </a:p>
          <a:p>
            <a:pPr marL="0" lvl="0" indent="0" algn="just">
              <a:buNone/>
            </a:pPr>
            <a:r>
              <a:rPr lang="pl-PL" sz="2000" dirty="0"/>
              <a:t>Resource files with variables and higher-level user keywords</a:t>
            </a:r>
          </a:p>
          <a:p>
            <a:pPr marL="0" lvl="0" indent="0" algn="just">
              <a:buNone/>
            </a:pPr>
            <a:endParaRPr lang="pl-PL" sz="2400" dirty="0"/>
          </a:p>
          <a:p>
            <a:pPr marL="0" lvl="0" indent="0" algn="just">
              <a:buNone/>
            </a:pPr>
            <a:r>
              <a:rPr lang="pl-PL" sz="2000" dirty="0"/>
              <a:t>Variable files to provide more flexible ways to create variables</a:t>
            </a:r>
          </a:p>
          <a:p>
            <a:pPr marL="0" lvl="0" indent="0" algn="just">
              <a:buNone/>
            </a:pPr>
            <a:endParaRPr lang="pl-PL" sz="2000" dirty="0"/>
          </a:p>
          <a:p>
            <a:pPr marL="0" lvl="0" indent="0" algn="just">
              <a:buNone/>
            </a:pPr>
            <a:r>
              <a:rPr lang="pl-PL" sz="2000" dirty="0"/>
              <a:t>Test libraries containing the lowest-level keywords</a:t>
            </a:r>
          </a:p>
          <a:p>
            <a:pPr marL="0" lvl="0" indent="0" algn="just">
              <a:buNone/>
            </a:pPr>
            <a:endParaRPr lang="pl-PL" sz="2000" dirty="0"/>
          </a:p>
          <a:p>
            <a:pPr marL="0" lvl="0" indent="0" algn="just">
              <a:buNone/>
            </a:pPr>
            <a:endParaRPr lang="pl-PL" sz="2000" dirty="0"/>
          </a:p>
          <a:p>
            <a:pPr marL="0" lvl="0" indent="0" algn="just">
              <a:buNone/>
            </a:pPr>
            <a:endParaRPr lang="pl-PL" sz="2000" dirty="0"/>
          </a:p>
          <a:p>
            <a:pPr marL="0" lvl="0" indent="0" algn="just">
              <a:buNone/>
            </a:pPr>
            <a:endParaRPr lang="de-DE" sz="20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7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RoboCon26 Aurora Background">
  <a:themeElements>
    <a:clrScheme name="Custom 1">
      <a:dk1>
        <a:srgbClr val="0C0F22"/>
      </a:dk1>
      <a:lt1>
        <a:srgbClr val="FFFFFF"/>
      </a:lt1>
      <a:dk2>
        <a:srgbClr val="0C0F22"/>
      </a:dk2>
      <a:lt2>
        <a:srgbClr val="44A88C"/>
      </a:lt2>
      <a:accent1>
        <a:srgbClr val="102E67"/>
      </a:accent1>
      <a:accent2>
        <a:srgbClr val="24282C"/>
      </a:accent2>
      <a:accent3>
        <a:srgbClr val="109269"/>
      </a:accent3>
      <a:accent4>
        <a:srgbClr val="00C0B5"/>
      </a:accent4>
      <a:accent5>
        <a:srgbClr val="CE3E01"/>
      </a:accent5>
      <a:accent6>
        <a:srgbClr val="97BD61"/>
      </a:accent6>
      <a:hlink>
        <a:srgbClr val="3F7BCF"/>
      </a:hlink>
      <a:folHlink>
        <a:srgbClr val="4564C9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DFDC4686-2B21-41C1-BF39-DD803EE785AB}" vid="{03158CC4-4A72-48DD-8F01-7877AB877C04}"/>
    </a:ext>
  </a:extLst>
</a:theme>
</file>

<file path=ppt/theme/theme2.xml><?xml version="1.0" encoding="utf-8"?>
<a:theme xmlns:a="http://schemas.openxmlformats.org/drawingml/2006/main" name="RoboCon26 Faded Background">
  <a:themeElements>
    <a:clrScheme name="Custom 1">
      <a:dk1>
        <a:srgbClr val="0C0F22"/>
      </a:dk1>
      <a:lt1>
        <a:srgbClr val="FFFFFF"/>
      </a:lt1>
      <a:dk2>
        <a:srgbClr val="0C0F22"/>
      </a:dk2>
      <a:lt2>
        <a:srgbClr val="44A88C"/>
      </a:lt2>
      <a:accent1>
        <a:srgbClr val="102E67"/>
      </a:accent1>
      <a:accent2>
        <a:srgbClr val="24282C"/>
      </a:accent2>
      <a:accent3>
        <a:srgbClr val="109269"/>
      </a:accent3>
      <a:accent4>
        <a:srgbClr val="00C0B5"/>
      </a:accent4>
      <a:accent5>
        <a:srgbClr val="CE3E01"/>
      </a:accent5>
      <a:accent6>
        <a:srgbClr val="97BD61"/>
      </a:accent6>
      <a:hlink>
        <a:srgbClr val="3F7BCF"/>
      </a:hlink>
      <a:folHlink>
        <a:srgbClr val="4564C9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DFDC4686-2B21-41C1-BF39-DD803EE785AB}" vid="{03158CC4-4A72-48DD-8F01-7877AB877C04}"/>
    </a:ext>
  </a:extLst>
</a:theme>
</file>

<file path=ppt/theme/theme3.xml><?xml version="1.0" encoding="utf-8"?>
<a:theme xmlns:a="http://schemas.openxmlformats.org/drawingml/2006/main" name="RoboCon26 Splash Screens">
  <a:themeElements>
    <a:clrScheme name="Custom 1">
      <a:dk1>
        <a:srgbClr val="0C0F22"/>
      </a:dk1>
      <a:lt1>
        <a:srgbClr val="FFFFFF"/>
      </a:lt1>
      <a:dk2>
        <a:srgbClr val="0C0F22"/>
      </a:dk2>
      <a:lt2>
        <a:srgbClr val="44A88C"/>
      </a:lt2>
      <a:accent1>
        <a:srgbClr val="102E67"/>
      </a:accent1>
      <a:accent2>
        <a:srgbClr val="24282C"/>
      </a:accent2>
      <a:accent3>
        <a:srgbClr val="109269"/>
      </a:accent3>
      <a:accent4>
        <a:srgbClr val="00C0B5"/>
      </a:accent4>
      <a:accent5>
        <a:srgbClr val="CE3E01"/>
      </a:accent5>
      <a:accent6>
        <a:srgbClr val="97BD61"/>
      </a:accent6>
      <a:hlink>
        <a:srgbClr val="3F7BCF"/>
      </a:hlink>
      <a:folHlink>
        <a:srgbClr val="4564C9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DFDC4686-2B21-41C1-BF39-DD803EE785AB}" vid="{03158CC4-4A72-48DD-8F01-7877AB877C04}"/>
    </a:ext>
  </a:extLst>
</a:theme>
</file>

<file path=ppt/theme/theme4.xml><?xml version="1.0" encoding="utf-8"?>
<a:theme xmlns:a="http://schemas.openxmlformats.org/drawingml/2006/main" name="Office Them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Robot Framework 24 BLACK</Template>
  <TotalTime>1431</TotalTime>
  <Words>1356</Words>
  <Application>Microsoft Office PowerPoint</Application>
  <PresentationFormat>On-screen Show (4:3)</PresentationFormat>
  <Paragraphs>285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Wingdings</vt:lpstr>
      <vt:lpstr>OCR A Extended</vt:lpstr>
      <vt:lpstr>Courier Code</vt:lpstr>
      <vt:lpstr>RBCN_OCR-A-NEW</vt:lpstr>
      <vt:lpstr>Arial</vt:lpstr>
      <vt:lpstr>RoboCon26 Aurora Background</vt:lpstr>
      <vt:lpstr>RoboCon26 Faded Background</vt:lpstr>
      <vt:lpstr>RoboCon26 Splash Screens</vt:lpstr>
      <vt:lpstr>PowerPoint Presentation</vt:lpstr>
      <vt:lpstr>Robot Framework</vt:lpstr>
      <vt:lpstr>PowerPoint Presentation</vt:lpstr>
      <vt:lpstr>Tutorial</vt:lpstr>
      <vt:lpstr>Why to choose</vt:lpstr>
      <vt:lpstr>What we will do</vt:lpstr>
      <vt:lpstr>ROBOT FRAMEWORK</vt:lpstr>
      <vt:lpstr>ROBOT FRAMEWORK</vt:lpstr>
      <vt:lpstr>Project</vt:lpstr>
      <vt:lpstr>LAUNCHING </vt:lpstr>
      <vt:lpstr>TEST CASE</vt:lpstr>
      <vt:lpstr>TEST CASE</vt:lpstr>
      <vt:lpstr>PowerPoint Presentation</vt:lpstr>
      <vt:lpstr>USING </vt:lpstr>
      <vt:lpstr>VARIABLE</vt:lpstr>
      <vt:lpstr>VARIABLE</vt:lpstr>
      <vt:lpstr>CONTROL</vt:lpstr>
      <vt:lpstr>RESOURCE</vt:lpstr>
      <vt:lpstr>PowerPoint Presentation</vt:lpstr>
      <vt:lpstr>PowerPoint Presentation</vt:lpstr>
    </vt:vector>
  </TitlesOfParts>
  <Company/>
  <LinksUpToDate>false</LinksUpToDate>
  <SharedDoc>false</SharedDoc>
  <HyperlinkBase>robotframework.org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René Rohner</dc:creator>
  <cp:lastModifiedBy>Igor Czyrski</cp:lastModifiedBy>
  <cp:revision>13</cp:revision>
  <dcterms:created xsi:type="dcterms:W3CDTF">2024-12-09T12:06:19Z</dcterms:created>
  <dcterms:modified xsi:type="dcterms:W3CDTF">2026-02-02T12:54:36Z</dcterms:modified>
  <cp:contentStatus>in Review</cp:contentStatus>
</cp:coreProperties>
</file>